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60" r:id="rId4"/>
    <p:sldId id="263" r:id="rId5"/>
    <p:sldId id="277" r:id="rId6"/>
    <p:sldId id="259" r:id="rId7"/>
    <p:sldId id="276" r:id="rId8"/>
    <p:sldId id="261" r:id="rId9"/>
    <p:sldId id="262" r:id="rId10"/>
    <p:sldId id="265" r:id="rId11"/>
    <p:sldId id="264" r:id="rId12"/>
    <p:sldId id="267" r:id="rId13"/>
    <p:sldId id="278" r:id="rId14"/>
    <p:sldId id="266" r:id="rId15"/>
    <p:sldId id="270" r:id="rId16"/>
    <p:sldId id="268" r:id="rId17"/>
    <p:sldId id="290" r:id="rId18"/>
    <p:sldId id="291" r:id="rId19"/>
    <p:sldId id="273" r:id="rId20"/>
    <p:sldId id="272" r:id="rId21"/>
    <p:sldId id="274" r:id="rId22"/>
    <p:sldId id="284" r:id="rId23"/>
    <p:sldId id="275" r:id="rId24"/>
    <p:sldId id="282" r:id="rId25"/>
    <p:sldId id="279" r:id="rId26"/>
    <p:sldId id="281" r:id="rId27"/>
    <p:sldId id="289" r:id="rId28"/>
    <p:sldId id="280" r:id="rId29"/>
    <p:sldId id="283" r:id="rId30"/>
    <p:sldId id="286" r:id="rId31"/>
    <p:sldId id="285" r:id="rId32"/>
    <p:sldId id="287" r:id="rId33"/>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2" d="100"/>
          <a:sy n="62" d="100"/>
        </p:scale>
        <p:origin x="-1596" y="-168"/>
      </p:cViewPr>
      <p:guideLst>
        <p:guide orient="horz" pos="2160"/>
        <p:guide pos="2880"/>
      </p:guideLst>
    </p:cSldViewPr>
  </p:slideViewPr>
  <p:outlineViewPr>
    <p:cViewPr>
      <p:scale>
        <a:sx n="33" d="100"/>
        <a:sy n="33" d="100"/>
      </p:scale>
      <p:origin x="0" y="99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E77B-CDB2-4060-9A5E-A915F1567FF9}" type="datetimeFigureOut">
              <a:rPr lang="en-US" smtClean="0"/>
              <a:pPr/>
              <a:t>6/20/2018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791775-58D0-4700-B86D-5A3D83752D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DE77B-CDB2-4060-9A5E-A915F1567FF9}" type="datetimeFigureOut">
              <a:rPr lang="en-US" smtClean="0"/>
              <a:pPr/>
              <a:t>6/20/2018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91775-58D0-4700-B86D-5A3D83752D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Walmart\Desktop\Kiribati%20project\Kiribati%20Traditional%20Music.mp3" TargetMode="Externa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Z0j6kr4ZJ0&amp;t=1394s"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www.beyondthewallseducation.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clima/change/causes/index_en.htm"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gif"/><Relationship Id="rId5" Type="http://schemas.openxmlformats.org/officeDocument/2006/relationships/image" Target="../media/image66.jpeg"/><Relationship Id="rId4" Type="http://schemas.openxmlformats.org/officeDocument/2006/relationships/hyperlink" Target="https://www.youtube.com/watch?v=S7jpMG5DS4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www.google.com/maps/@2.0514575,173.2638111,10118346m/data=!3m1!1e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rD1O5hex6Y"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eather.com/weather/tenday/l/KRXX0002:1:KR"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87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0"/>
            <a:ext cx="7772400" cy="1470025"/>
          </a:xfrm>
        </p:spPr>
        <p:txBody>
          <a:bodyPr>
            <a:normAutofit fontScale="90000"/>
          </a:bodyPr>
          <a:lstStyle/>
          <a:p>
            <a:r>
              <a:rPr lang="en-US" sz="7200" b="1" dirty="0" smtClean="0"/>
              <a:t>Kiribati</a:t>
            </a:r>
            <a:br>
              <a:rPr lang="en-US" sz="7200" b="1" dirty="0" smtClean="0"/>
            </a:br>
            <a:r>
              <a:rPr lang="en-US" sz="4000" b="1" dirty="0" smtClean="0"/>
              <a:t>(Keer ee bas)</a:t>
            </a:r>
            <a:endParaRPr lang="en-US" sz="4000" b="1" dirty="0"/>
          </a:p>
        </p:txBody>
      </p:sp>
      <p:sp>
        <p:nvSpPr>
          <p:cNvPr id="3" name="Subtitle 2"/>
          <p:cNvSpPr>
            <a:spLocks noGrp="1"/>
          </p:cNvSpPr>
          <p:nvPr>
            <p:ph type="subTitle" idx="1"/>
          </p:nvPr>
        </p:nvSpPr>
        <p:spPr>
          <a:xfrm>
            <a:off x="0" y="4343400"/>
            <a:ext cx="9144000" cy="1752600"/>
          </a:xfrm>
        </p:spPr>
        <p:txBody>
          <a:bodyPr>
            <a:normAutofit/>
          </a:bodyPr>
          <a:lstStyle/>
          <a:p>
            <a:r>
              <a:rPr lang="en-US" sz="4400" b="1" dirty="0" smtClean="0">
                <a:solidFill>
                  <a:schemeClr val="tx1"/>
                </a:solidFill>
              </a:rPr>
              <a:t>The First </a:t>
            </a:r>
            <a:r>
              <a:rPr lang="en-US" sz="4400" b="1" u="sng" dirty="0" smtClean="0">
                <a:solidFill>
                  <a:schemeClr val="tx1"/>
                </a:solidFill>
              </a:rPr>
              <a:t>Climate Change</a:t>
            </a:r>
            <a:r>
              <a:rPr lang="en-US" sz="4400" b="1" dirty="0" smtClean="0">
                <a:solidFill>
                  <a:schemeClr val="tx1"/>
                </a:solidFill>
              </a:rPr>
              <a:t> </a:t>
            </a:r>
            <a:r>
              <a:rPr lang="en-US" sz="4400" b="1" u="sng" dirty="0" smtClean="0">
                <a:solidFill>
                  <a:schemeClr val="tx1"/>
                </a:solidFill>
              </a:rPr>
              <a:t>Refugees?</a:t>
            </a:r>
            <a:endParaRPr lang="en-US" sz="4400" b="1" u="sng" dirty="0">
              <a:solidFill>
                <a:schemeClr val="tx1"/>
              </a:solidFill>
            </a:endParaRPr>
          </a:p>
        </p:txBody>
      </p:sp>
      <p:pic>
        <p:nvPicPr>
          <p:cNvPr id="4" name="Kiribati Traditional Music.mp3">
            <a:hlinkClick r:id="" action="ppaction://media"/>
          </p:cNvPr>
          <p:cNvPicPr>
            <a:picLocks noRot="1" noChangeAspect="1"/>
          </p:cNvPicPr>
          <p:nvPr>
            <a:audioFile r:link="rId2"/>
          </p:nvPr>
        </p:nvPicPr>
        <p:blipFill>
          <a:blip r:embed="rId5" cstate="print"/>
          <a:stretch>
            <a:fillRect/>
          </a:stretch>
        </p:blipFill>
        <p:spPr>
          <a:xfrm>
            <a:off x="609600" y="6248400"/>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035" fill="hold"/>
                                        <p:tgtEl>
                                          <p:spTgt spid="4"/>
                                        </p:tgtEl>
                                      </p:cBhvr>
                                    </p:cmd>
                                  </p:childTnLst>
                                </p:cTn>
                              </p:par>
                            </p:childTnLst>
                          </p:cTn>
                        </p:par>
                      </p:childTnLst>
                    </p:cTn>
                  </p:par>
                </p:childTnLst>
              </p:cTn>
              <p:nextCondLst>
                <p:cond evt="onClick" delay="0">
                  <p:tgtEl>
                    <p:spTgt spid="4"/>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Kiribati Animals</a:t>
            </a:r>
            <a:endParaRPr lang="en-US" b="1" dirty="0"/>
          </a:p>
        </p:txBody>
      </p:sp>
      <p:pic>
        <p:nvPicPr>
          <p:cNvPr id="4" name="Content Placeholder 3" descr="Sea_Turtle_506f386b36187.jpg"/>
          <p:cNvPicPr>
            <a:picLocks noGrp="1" noChangeAspect="1"/>
          </p:cNvPicPr>
          <p:nvPr>
            <p:ph idx="1"/>
          </p:nvPr>
        </p:nvPicPr>
        <p:blipFill>
          <a:blip r:embed="rId3" cstate="print"/>
          <a:stretch>
            <a:fillRect/>
          </a:stretch>
        </p:blipFill>
        <p:spPr>
          <a:xfrm>
            <a:off x="6172200" y="3200400"/>
            <a:ext cx="2971800" cy="2148682"/>
          </a:xfrm>
        </p:spPr>
      </p:pic>
      <p:pic>
        <p:nvPicPr>
          <p:cNvPr id="5" name="Picture 4" descr="IMG_2315.jpg"/>
          <p:cNvPicPr>
            <a:picLocks noChangeAspect="1"/>
          </p:cNvPicPr>
          <p:nvPr/>
        </p:nvPicPr>
        <p:blipFill>
          <a:blip r:embed="rId4" cstate="print"/>
          <a:stretch>
            <a:fillRect/>
          </a:stretch>
        </p:blipFill>
        <p:spPr>
          <a:xfrm>
            <a:off x="6172200" y="1219200"/>
            <a:ext cx="2971800" cy="1982730"/>
          </a:xfrm>
          <a:prstGeom prst="rect">
            <a:avLst/>
          </a:prstGeom>
        </p:spPr>
      </p:pic>
      <p:pic>
        <p:nvPicPr>
          <p:cNvPr id="6" name="Picture 5" descr="imgp4935.jpg"/>
          <p:cNvPicPr>
            <a:picLocks noChangeAspect="1"/>
          </p:cNvPicPr>
          <p:nvPr/>
        </p:nvPicPr>
        <p:blipFill>
          <a:blip r:embed="rId5" cstate="print"/>
          <a:stretch>
            <a:fillRect/>
          </a:stretch>
        </p:blipFill>
        <p:spPr>
          <a:xfrm>
            <a:off x="0" y="2971800"/>
            <a:ext cx="2743200" cy="2057400"/>
          </a:xfrm>
          <a:prstGeom prst="rect">
            <a:avLst/>
          </a:prstGeom>
        </p:spPr>
      </p:pic>
      <p:pic>
        <p:nvPicPr>
          <p:cNvPr id="7" name="Picture 6" descr="henry.jpg"/>
          <p:cNvPicPr>
            <a:picLocks noChangeAspect="1"/>
          </p:cNvPicPr>
          <p:nvPr/>
        </p:nvPicPr>
        <p:blipFill>
          <a:blip r:embed="rId6" cstate="print"/>
          <a:stretch>
            <a:fillRect/>
          </a:stretch>
        </p:blipFill>
        <p:spPr>
          <a:xfrm>
            <a:off x="0" y="1219200"/>
            <a:ext cx="2743200" cy="1823734"/>
          </a:xfrm>
          <a:prstGeom prst="rect">
            <a:avLst/>
          </a:prstGeom>
        </p:spPr>
      </p:pic>
      <p:pic>
        <p:nvPicPr>
          <p:cNvPr id="1027" name="Picture 3" descr="C:\Users\Walmart\Desktop\11317190-Photo-of-a-tropical-Fish-on-a-coral-reef-Stock-Photo-underwater.jpg"/>
          <p:cNvPicPr>
            <a:picLocks noChangeAspect="1" noChangeArrowheads="1"/>
          </p:cNvPicPr>
          <p:nvPr/>
        </p:nvPicPr>
        <p:blipFill>
          <a:blip r:embed="rId7" cstate="print"/>
          <a:srcRect/>
          <a:stretch>
            <a:fillRect/>
          </a:stretch>
        </p:blipFill>
        <p:spPr bwMode="auto">
          <a:xfrm>
            <a:off x="2667000" y="1219200"/>
            <a:ext cx="3581400" cy="2971800"/>
          </a:xfrm>
          <a:prstGeom prst="rect">
            <a:avLst/>
          </a:prstGeom>
          <a:noFill/>
        </p:spPr>
      </p:pic>
      <p:pic>
        <p:nvPicPr>
          <p:cNvPr id="10" name="Picture 9" descr="P6290581_2830-960x720.jpg"/>
          <p:cNvPicPr>
            <a:picLocks noChangeAspect="1"/>
          </p:cNvPicPr>
          <p:nvPr/>
        </p:nvPicPr>
        <p:blipFill>
          <a:blip r:embed="rId8" cstate="print"/>
          <a:stretch>
            <a:fillRect/>
          </a:stretch>
        </p:blipFill>
        <p:spPr>
          <a:xfrm>
            <a:off x="2616200" y="4191000"/>
            <a:ext cx="3556000" cy="2667000"/>
          </a:xfrm>
          <a:prstGeom prst="rect">
            <a:avLst/>
          </a:prstGeom>
        </p:spPr>
      </p:pic>
      <p:pic>
        <p:nvPicPr>
          <p:cNvPr id="11" name="Picture 10" descr="polynesian-rat-2.jpg"/>
          <p:cNvPicPr>
            <a:picLocks noChangeAspect="1"/>
          </p:cNvPicPr>
          <p:nvPr/>
        </p:nvPicPr>
        <p:blipFill>
          <a:blip r:embed="rId9" cstate="print"/>
          <a:stretch>
            <a:fillRect/>
          </a:stretch>
        </p:blipFill>
        <p:spPr>
          <a:xfrm>
            <a:off x="0" y="4648200"/>
            <a:ext cx="2667000" cy="2209800"/>
          </a:xfrm>
          <a:prstGeom prst="rect">
            <a:avLst/>
          </a:prstGeom>
        </p:spPr>
      </p:pic>
      <p:pic>
        <p:nvPicPr>
          <p:cNvPr id="12" name="Picture 11" descr="3 W dogs.jpg"/>
          <p:cNvPicPr>
            <a:picLocks noChangeAspect="1"/>
          </p:cNvPicPr>
          <p:nvPr/>
        </p:nvPicPr>
        <p:blipFill>
          <a:blip r:embed="rId10" cstate="print"/>
          <a:stretch>
            <a:fillRect/>
          </a:stretch>
        </p:blipFill>
        <p:spPr>
          <a:xfrm>
            <a:off x="6172200" y="5337313"/>
            <a:ext cx="1600200" cy="1520687"/>
          </a:xfrm>
          <a:prstGeom prst="rect">
            <a:avLst/>
          </a:prstGeom>
        </p:spPr>
      </p:pic>
      <p:pic>
        <p:nvPicPr>
          <p:cNvPr id="13" name="Picture 12" descr="Feral-Cat.jpg"/>
          <p:cNvPicPr>
            <a:picLocks noChangeAspect="1"/>
          </p:cNvPicPr>
          <p:nvPr/>
        </p:nvPicPr>
        <p:blipFill>
          <a:blip r:embed="rId11" cstate="print"/>
          <a:stretch>
            <a:fillRect/>
          </a:stretch>
        </p:blipFill>
        <p:spPr>
          <a:xfrm>
            <a:off x="7619999" y="5334000"/>
            <a:ext cx="1524001" cy="1524001"/>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Kiribati Food</a:t>
            </a:r>
            <a:endParaRPr lang="en-US" b="1" dirty="0"/>
          </a:p>
        </p:txBody>
      </p:sp>
      <p:pic>
        <p:nvPicPr>
          <p:cNvPr id="4" name="Content Placeholder 3" descr="imagesG8SVVXVX.jpg"/>
          <p:cNvPicPr>
            <a:picLocks noGrp="1" noChangeAspect="1"/>
          </p:cNvPicPr>
          <p:nvPr>
            <p:ph idx="1"/>
          </p:nvPr>
        </p:nvPicPr>
        <p:blipFill>
          <a:blip r:embed="rId3" cstate="print"/>
          <a:stretch>
            <a:fillRect/>
          </a:stretch>
        </p:blipFill>
        <p:spPr>
          <a:xfrm>
            <a:off x="6677025" y="3810000"/>
            <a:ext cx="2466975" cy="1752600"/>
          </a:xfrm>
        </p:spPr>
      </p:pic>
      <p:pic>
        <p:nvPicPr>
          <p:cNvPr id="5" name="Picture 4" descr="imagesF4ATV83U.jpg"/>
          <p:cNvPicPr>
            <a:picLocks noChangeAspect="1"/>
          </p:cNvPicPr>
          <p:nvPr/>
        </p:nvPicPr>
        <p:blipFill>
          <a:blip r:embed="rId4" cstate="print"/>
          <a:stretch>
            <a:fillRect/>
          </a:stretch>
        </p:blipFill>
        <p:spPr>
          <a:xfrm>
            <a:off x="6943725" y="1600200"/>
            <a:ext cx="2200275" cy="2228850"/>
          </a:xfrm>
          <a:prstGeom prst="rect">
            <a:avLst/>
          </a:prstGeom>
        </p:spPr>
      </p:pic>
      <p:pic>
        <p:nvPicPr>
          <p:cNvPr id="6" name="Picture 5" descr="33408bed449cc47c204eafe028f9b01f.jpg"/>
          <p:cNvPicPr>
            <a:picLocks noChangeAspect="1"/>
          </p:cNvPicPr>
          <p:nvPr/>
        </p:nvPicPr>
        <p:blipFill>
          <a:blip r:embed="rId5" cstate="print"/>
          <a:stretch>
            <a:fillRect/>
          </a:stretch>
        </p:blipFill>
        <p:spPr>
          <a:xfrm>
            <a:off x="0" y="-1"/>
            <a:ext cx="2133600" cy="3117589"/>
          </a:xfrm>
          <a:prstGeom prst="rect">
            <a:avLst/>
          </a:prstGeom>
        </p:spPr>
      </p:pic>
      <p:pic>
        <p:nvPicPr>
          <p:cNvPr id="7" name="Picture 6" descr="Kiribati-end-of-the-line4-1.jpg"/>
          <p:cNvPicPr>
            <a:picLocks noChangeAspect="1"/>
          </p:cNvPicPr>
          <p:nvPr/>
        </p:nvPicPr>
        <p:blipFill>
          <a:blip r:embed="rId6" cstate="print"/>
          <a:stretch>
            <a:fillRect/>
          </a:stretch>
        </p:blipFill>
        <p:spPr>
          <a:xfrm>
            <a:off x="2133600" y="838200"/>
            <a:ext cx="4876800" cy="2667000"/>
          </a:xfrm>
          <a:prstGeom prst="rect">
            <a:avLst/>
          </a:prstGeom>
        </p:spPr>
      </p:pic>
      <p:pic>
        <p:nvPicPr>
          <p:cNvPr id="8" name="Picture 7" descr="7577562.jpg"/>
          <p:cNvPicPr>
            <a:picLocks noChangeAspect="1"/>
          </p:cNvPicPr>
          <p:nvPr/>
        </p:nvPicPr>
        <p:blipFill>
          <a:blip r:embed="rId7" cstate="print"/>
          <a:stretch>
            <a:fillRect/>
          </a:stretch>
        </p:blipFill>
        <p:spPr>
          <a:xfrm>
            <a:off x="6934201" y="1"/>
            <a:ext cx="2194766" cy="1658112"/>
          </a:xfrm>
          <a:prstGeom prst="rect">
            <a:avLst/>
          </a:prstGeom>
        </p:spPr>
      </p:pic>
      <p:pic>
        <p:nvPicPr>
          <p:cNvPr id="9" name="Picture 8" descr="images0KTHER8E.jpg"/>
          <p:cNvPicPr>
            <a:picLocks noChangeAspect="1"/>
          </p:cNvPicPr>
          <p:nvPr/>
        </p:nvPicPr>
        <p:blipFill>
          <a:blip r:embed="rId8" cstate="print"/>
          <a:stretch>
            <a:fillRect/>
          </a:stretch>
        </p:blipFill>
        <p:spPr>
          <a:xfrm>
            <a:off x="0" y="3124200"/>
            <a:ext cx="2286000" cy="1388122"/>
          </a:xfrm>
          <a:prstGeom prst="rect">
            <a:avLst/>
          </a:prstGeom>
        </p:spPr>
      </p:pic>
      <p:pic>
        <p:nvPicPr>
          <p:cNvPr id="10" name="Picture 9" descr="scanScan-090124-0005.jpg"/>
          <p:cNvPicPr>
            <a:picLocks noChangeAspect="1"/>
          </p:cNvPicPr>
          <p:nvPr/>
        </p:nvPicPr>
        <p:blipFill>
          <a:blip r:embed="rId9" cstate="print"/>
          <a:stretch>
            <a:fillRect/>
          </a:stretch>
        </p:blipFill>
        <p:spPr>
          <a:xfrm>
            <a:off x="0" y="4515608"/>
            <a:ext cx="3213154" cy="2342392"/>
          </a:xfrm>
          <a:prstGeom prst="rect">
            <a:avLst/>
          </a:prstGeom>
        </p:spPr>
      </p:pic>
      <p:pic>
        <p:nvPicPr>
          <p:cNvPr id="11" name="Picture 10" descr="25a5953505fb09f96144fa80ee00ba29.jpg"/>
          <p:cNvPicPr>
            <a:picLocks noChangeAspect="1"/>
          </p:cNvPicPr>
          <p:nvPr/>
        </p:nvPicPr>
        <p:blipFill>
          <a:blip r:embed="rId10" cstate="print"/>
          <a:stretch>
            <a:fillRect/>
          </a:stretch>
        </p:blipFill>
        <p:spPr>
          <a:xfrm>
            <a:off x="4572000" y="3429000"/>
            <a:ext cx="2552700" cy="2133600"/>
          </a:xfrm>
          <a:prstGeom prst="rect">
            <a:avLst/>
          </a:prstGeom>
        </p:spPr>
      </p:pic>
      <p:pic>
        <p:nvPicPr>
          <p:cNvPr id="13" name="Picture 12" descr="1.JPG"/>
          <p:cNvPicPr>
            <a:picLocks noChangeAspect="1"/>
          </p:cNvPicPr>
          <p:nvPr/>
        </p:nvPicPr>
        <p:blipFill>
          <a:blip r:embed="rId11" cstate="print"/>
          <a:stretch>
            <a:fillRect/>
          </a:stretch>
        </p:blipFill>
        <p:spPr>
          <a:xfrm>
            <a:off x="2895600" y="4724400"/>
            <a:ext cx="2209800" cy="2133600"/>
          </a:xfrm>
          <a:prstGeom prst="rect">
            <a:avLst/>
          </a:prstGeom>
        </p:spPr>
      </p:pic>
      <p:pic>
        <p:nvPicPr>
          <p:cNvPr id="14" name="Picture 13" descr="libbys-corned-beef-155594.jpg"/>
          <p:cNvPicPr>
            <a:picLocks noChangeAspect="1"/>
          </p:cNvPicPr>
          <p:nvPr/>
        </p:nvPicPr>
        <p:blipFill>
          <a:blip r:embed="rId12" cstate="print"/>
          <a:stretch>
            <a:fillRect/>
          </a:stretch>
        </p:blipFill>
        <p:spPr>
          <a:xfrm>
            <a:off x="5105400" y="5353479"/>
            <a:ext cx="1981200" cy="1504521"/>
          </a:xfrm>
          <a:prstGeom prst="rect">
            <a:avLst/>
          </a:prstGeom>
        </p:spPr>
      </p:pic>
      <p:pic>
        <p:nvPicPr>
          <p:cNvPr id="15" name="Picture 14" descr="pure-coconut-oil.jpg"/>
          <p:cNvPicPr>
            <a:picLocks noChangeAspect="1"/>
          </p:cNvPicPr>
          <p:nvPr/>
        </p:nvPicPr>
        <p:blipFill>
          <a:blip r:embed="rId13" cstate="print"/>
          <a:stretch>
            <a:fillRect/>
          </a:stretch>
        </p:blipFill>
        <p:spPr>
          <a:xfrm>
            <a:off x="7010400" y="5445824"/>
            <a:ext cx="2133600" cy="1412176"/>
          </a:xfrm>
          <a:prstGeom prst="rect">
            <a:avLst/>
          </a:prstGeom>
        </p:spPr>
      </p:pic>
      <p:sp>
        <p:nvSpPr>
          <p:cNvPr id="23554" name="AutoShape 2" descr="Image result for ocean reef fis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Image result for ocean reef fis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7" name="Picture 5" descr="C:\Users\Walmart\Desktop\reef fish.jpg"/>
          <p:cNvPicPr>
            <a:picLocks noChangeAspect="1" noChangeArrowheads="1"/>
          </p:cNvPicPr>
          <p:nvPr/>
        </p:nvPicPr>
        <p:blipFill>
          <a:blip r:embed="rId14" cstate="print"/>
          <a:srcRect/>
          <a:stretch>
            <a:fillRect/>
          </a:stretch>
        </p:blipFill>
        <p:spPr bwMode="auto">
          <a:xfrm>
            <a:off x="2286000" y="3429001"/>
            <a:ext cx="2743200" cy="1371599"/>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Entertainment in Kiribati</a:t>
            </a:r>
            <a:endParaRPr lang="en-US" b="1" dirty="0"/>
          </a:p>
        </p:txBody>
      </p:sp>
      <p:pic>
        <p:nvPicPr>
          <p:cNvPr id="5" name="Content Placeholder 4" descr="hqdefault.jpg"/>
          <p:cNvPicPr>
            <a:picLocks noGrp="1" noChangeAspect="1"/>
          </p:cNvPicPr>
          <p:nvPr>
            <p:ph idx="1"/>
          </p:nvPr>
        </p:nvPicPr>
        <p:blipFill>
          <a:blip r:embed="rId3" cstate="print"/>
          <a:stretch>
            <a:fillRect/>
          </a:stretch>
        </p:blipFill>
        <p:spPr>
          <a:xfrm>
            <a:off x="6248400" y="1143000"/>
            <a:ext cx="2895600" cy="2476500"/>
          </a:xfrm>
        </p:spPr>
      </p:pic>
      <p:pic>
        <p:nvPicPr>
          <p:cNvPr id="2050" name="Picture 2" descr="C:\Users\Walmart\Desktop\Kiribati project\Kiribati Pictures\scanScan-090123-0007.jpg"/>
          <p:cNvPicPr>
            <a:picLocks noChangeAspect="1" noChangeArrowheads="1"/>
          </p:cNvPicPr>
          <p:nvPr/>
        </p:nvPicPr>
        <p:blipFill>
          <a:blip r:embed="rId4" cstate="print"/>
          <a:srcRect/>
          <a:stretch>
            <a:fillRect/>
          </a:stretch>
        </p:blipFill>
        <p:spPr bwMode="auto">
          <a:xfrm>
            <a:off x="0" y="1143000"/>
            <a:ext cx="2971800" cy="2448693"/>
          </a:xfrm>
          <a:prstGeom prst="rect">
            <a:avLst/>
          </a:prstGeom>
          <a:noFill/>
        </p:spPr>
      </p:pic>
      <p:pic>
        <p:nvPicPr>
          <p:cNvPr id="6" name="Picture 5" descr="scanScan-090124-0008.jpg"/>
          <p:cNvPicPr>
            <a:picLocks noChangeAspect="1"/>
          </p:cNvPicPr>
          <p:nvPr/>
        </p:nvPicPr>
        <p:blipFill>
          <a:blip r:embed="rId5" cstate="print"/>
          <a:stretch>
            <a:fillRect/>
          </a:stretch>
        </p:blipFill>
        <p:spPr>
          <a:xfrm>
            <a:off x="2667000" y="1143000"/>
            <a:ext cx="3621084" cy="2438401"/>
          </a:xfrm>
          <a:prstGeom prst="rect">
            <a:avLst/>
          </a:prstGeom>
        </p:spPr>
      </p:pic>
      <p:pic>
        <p:nvPicPr>
          <p:cNvPr id="7" name="Picture 6" descr="scanScan-090126-0009.jpg"/>
          <p:cNvPicPr>
            <a:picLocks noChangeAspect="1"/>
          </p:cNvPicPr>
          <p:nvPr/>
        </p:nvPicPr>
        <p:blipFill>
          <a:blip r:embed="rId6" cstate="print"/>
          <a:stretch>
            <a:fillRect/>
          </a:stretch>
        </p:blipFill>
        <p:spPr>
          <a:xfrm>
            <a:off x="1981200" y="3532755"/>
            <a:ext cx="3429000" cy="3325245"/>
          </a:xfrm>
          <a:prstGeom prst="rect">
            <a:avLst/>
          </a:prstGeom>
        </p:spPr>
      </p:pic>
      <p:pic>
        <p:nvPicPr>
          <p:cNvPr id="9" name="Picture 8" descr="scanScan-090126-0003.jpg"/>
          <p:cNvPicPr>
            <a:picLocks noChangeAspect="1"/>
          </p:cNvPicPr>
          <p:nvPr/>
        </p:nvPicPr>
        <p:blipFill>
          <a:blip r:embed="rId7" cstate="print"/>
          <a:stretch>
            <a:fillRect/>
          </a:stretch>
        </p:blipFill>
        <p:spPr>
          <a:xfrm>
            <a:off x="0" y="3505200"/>
            <a:ext cx="2209800" cy="3352800"/>
          </a:xfrm>
          <a:prstGeom prst="rect">
            <a:avLst/>
          </a:prstGeom>
        </p:spPr>
      </p:pic>
      <p:pic>
        <p:nvPicPr>
          <p:cNvPr id="10" name="Picture 9" descr="DSC_0654.jpg"/>
          <p:cNvPicPr>
            <a:picLocks noChangeAspect="1"/>
          </p:cNvPicPr>
          <p:nvPr/>
        </p:nvPicPr>
        <p:blipFill>
          <a:blip r:embed="rId8" cstate="print"/>
          <a:stretch>
            <a:fillRect/>
          </a:stretch>
        </p:blipFill>
        <p:spPr>
          <a:xfrm>
            <a:off x="5352123" y="5181600"/>
            <a:ext cx="1999535" cy="1676400"/>
          </a:xfrm>
          <a:prstGeom prst="rect">
            <a:avLst/>
          </a:prstGeom>
        </p:spPr>
      </p:pic>
      <p:pic>
        <p:nvPicPr>
          <p:cNvPr id="11" name="Picture 10" descr="untitled.png"/>
          <p:cNvPicPr>
            <a:picLocks noChangeAspect="1"/>
          </p:cNvPicPr>
          <p:nvPr/>
        </p:nvPicPr>
        <p:blipFill>
          <a:blip r:embed="rId9" cstate="print"/>
          <a:stretch>
            <a:fillRect/>
          </a:stretch>
        </p:blipFill>
        <p:spPr>
          <a:xfrm>
            <a:off x="7257237" y="5181600"/>
            <a:ext cx="1886763" cy="1676400"/>
          </a:xfrm>
          <a:prstGeom prst="rect">
            <a:avLst/>
          </a:prstGeom>
        </p:spPr>
      </p:pic>
      <p:pic>
        <p:nvPicPr>
          <p:cNvPr id="12" name="Picture 11" descr="812af0d8c22b16469ab5a6156ff72154.jpg"/>
          <p:cNvPicPr>
            <a:picLocks noChangeAspect="1"/>
          </p:cNvPicPr>
          <p:nvPr/>
        </p:nvPicPr>
        <p:blipFill>
          <a:blip r:embed="rId10" cstate="print"/>
          <a:stretch>
            <a:fillRect/>
          </a:stretch>
        </p:blipFill>
        <p:spPr>
          <a:xfrm>
            <a:off x="7123692" y="3581400"/>
            <a:ext cx="2020308" cy="1600200"/>
          </a:xfrm>
          <a:prstGeom prst="rect">
            <a:avLst/>
          </a:prstGeom>
        </p:spPr>
      </p:pic>
      <p:pic>
        <p:nvPicPr>
          <p:cNvPr id="13" name="Picture 12" descr="scanScan-090124-0006.jpg"/>
          <p:cNvPicPr>
            <a:picLocks noChangeAspect="1"/>
          </p:cNvPicPr>
          <p:nvPr/>
        </p:nvPicPr>
        <p:blipFill>
          <a:blip r:embed="rId11" cstate="print"/>
          <a:stretch>
            <a:fillRect/>
          </a:stretch>
        </p:blipFill>
        <p:spPr>
          <a:xfrm>
            <a:off x="5324154" y="3581400"/>
            <a:ext cx="2067246" cy="1678378"/>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t>Disposing Waste in Kiribati</a:t>
            </a:r>
            <a:endParaRPr lang="en-US" b="1" dirty="0"/>
          </a:p>
        </p:txBody>
      </p:sp>
      <p:pic>
        <p:nvPicPr>
          <p:cNvPr id="5" name="Picture 4" descr="imagesLIK1BIN9.jpg"/>
          <p:cNvPicPr>
            <a:picLocks noChangeAspect="1"/>
          </p:cNvPicPr>
          <p:nvPr/>
        </p:nvPicPr>
        <p:blipFill>
          <a:blip r:embed="rId3" cstate="print"/>
          <a:stretch>
            <a:fillRect/>
          </a:stretch>
        </p:blipFill>
        <p:spPr>
          <a:xfrm>
            <a:off x="0" y="1295400"/>
            <a:ext cx="2514600" cy="2971800"/>
          </a:xfrm>
          <a:prstGeom prst="rect">
            <a:avLst/>
          </a:prstGeom>
        </p:spPr>
      </p:pic>
      <p:pic>
        <p:nvPicPr>
          <p:cNvPr id="6" name="Picture 5" descr="improved latrine with ashes, cover, soap and water.JPG"/>
          <p:cNvPicPr>
            <a:picLocks noChangeAspect="1"/>
          </p:cNvPicPr>
          <p:nvPr/>
        </p:nvPicPr>
        <p:blipFill>
          <a:blip r:embed="rId4" cstate="print"/>
          <a:stretch>
            <a:fillRect/>
          </a:stretch>
        </p:blipFill>
        <p:spPr>
          <a:xfrm>
            <a:off x="5791200" y="1295400"/>
            <a:ext cx="3352800" cy="3048000"/>
          </a:xfrm>
          <a:prstGeom prst="rect">
            <a:avLst/>
          </a:prstGeom>
        </p:spPr>
      </p:pic>
      <p:pic>
        <p:nvPicPr>
          <p:cNvPr id="7" name="Picture 6" descr="St-kildabeach-Litter.jpg"/>
          <p:cNvPicPr>
            <a:picLocks noChangeAspect="1"/>
          </p:cNvPicPr>
          <p:nvPr/>
        </p:nvPicPr>
        <p:blipFill>
          <a:blip r:embed="rId5" cstate="print"/>
          <a:stretch>
            <a:fillRect/>
          </a:stretch>
        </p:blipFill>
        <p:spPr>
          <a:xfrm>
            <a:off x="2743200" y="4267200"/>
            <a:ext cx="3352800" cy="2590800"/>
          </a:xfrm>
          <a:prstGeom prst="rect">
            <a:avLst/>
          </a:prstGeom>
        </p:spPr>
      </p:pic>
      <p:pic>
        <p:nvPicPr>
          <p:cNvPr id="8" name="Picture 7" descr="hend4b.jpg"/>
          <p:cNvPicPr>
            <a:picLocks noChangeAspect="1"/>
          </p:cNvPicPr>
          <p:nvPr/>
        </p:nvPicPr>
        <p:blipFill>
          <a:blip r:embed="rId6" cstate="print"/>
          <a:stretch>
            <a:fillRect/>
          </a:stretch>
        </p:blipFill>
        <p:spPr>
          <a:xfrm>
            <a:off x="4479417" y="3369754"/>
            <a:ext cx="185166" cy="118491"/>
          </a:xfrm>
          <a:prstGeom prst="rect">
            <a:avLst/>
          </a:prstGeom>
        </p:spPr>
      </p:pic>
      <p:pic>
        <p:nvPicPr>
          <p:cNvPr id="9" name="Picture 8" descr="hend4b.jpg"/>
          <p:cNvPicPr>
            <a:picLocks noChangeAspect="1"/>
          </p:cNvPicPr>
          <p:nvPr/>
        </p:nvPicPr>
        <p:blipFill>
          <a:blip r:embed="rId6" cstate="print"/>
          <a:stretch>
            <a:fillRect/>
          </a:stretch>
        </p:blipFill>
        <p:spPr>
          <a:xfrm>
            <a:off x="4479417" y="3369754"/>
            <a:ext cx="185166" cy="118491"/>
          </a:xfrm>
          <a:prstGeom prst="rect">
            <a:avLst/>
          </a:prstGeom>
        </p:spPr>
      </p:pic>
      <p:pic>
        <p:nvPicPr>
          <p:cNvPr id="10" name="Picture 9" descr="hend4b.jpg"/>
          <p:cNvPicPr>
            <a:picLocks noChangeAspect="1"/>
          </p:cNvPicPr>
          <p:nvPr/>
        </p:nvPicPr>
        <p:blipFill>
          <a:blip r:embed="rId7" cstate="print"/>
          <a:stretch>
            <a:fillRect/>
          </a:stretch>
        </p:blipFill>
        <p:spPr>
          <a:xfrm rot="10800000" flipV="1">
            <a:off x="5867400" y="4267200"/>
            <a:ext cx="3276600" cy="2590800"/>
          </a:xfrm>
          <a:prstGeom prst="rect">
            <a:avLst/>
          </a:prstGeom>
        </p:spPr>
      </p:pic>
      <p:pic>
        <p:nvPicPr>
          <p:cNvPr id="12" name="Picture 11" descr="untitled.png"/>
          <p:cNvPicPr>
            <a:picLocks noChangeAspect="1"/>
          </p:cNvPicPr>
          <p:nvPr/>
        </p:nvPicPr>
        <p:blipFill>
          <a:blip r:embed="rId8" cstate="print"/>
          <a:stretch>
            <a:fillRect/>
          </a:stretch>
        </p:blipFill>
        <p:spPr>
          <a:xfrm>
            <a:off x="0" y="4241532"/>
            <a:ext cx="2743200" cy="2616468"/>
          </a:xfrm>
          <a:prstGeom prst="rect">
            <a:avLst/>
          </a:prstGeom>
        </p:spPr>
      </p:pic>
      <p:pic>
        <p:nvPicPr>
          <p:cNvPr id="13" name="Picture 12" descr="imagesI33O3X0V.jpg"/>
          <p:cNvPicPr>
            <a:picLocks noChangeAspect="1"/>
          </p:cNvPicPr>
          <p:nvPr/>
        </p:nvPicPr>
        <p:blipFill>
          <a:blip r:embed="rId9" cstate="print"/>
          <a:stretch>
            <a:fillRect/>
          </a:stretch>
        </p:blipFill>
        <p:spPr>
          <a:xfrm>
            <a:off x="2514600" y="1295400"/>
            <a:ext cx="3286125" cy="3048000"/>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Drinking Water </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smtClean="0"/>
              <a:t>How do the Kiribati people get their </a:t>
            </a:r>
            <a:r>
              <a:rPr lang="en-US" u="sng" dirty="0" smtClean="0"/>
              <a:t>fresh</a:t>
            </a:r>
            <a:r>
              <a:rPr lang="en-US" dirty="0" smtClean="0"/>
              <a:t> water?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How can the water be </a:t>
            </a:r>
            <a:r>
              <a:rPr lang="en-US" u="sng" dirty="0" smtClean="0"/>
              <a:t>fresh</a:t>
            </a:r>
            <a:r>
              <a:rPr lang="en-US" dirty="0" smtClean="0"/>
              <a:t> when the island is surrounded by </a:t>
            </a:r>
            <a:r>
              <a:rPr lang="en-US" u="sng" dirty="0" smtClean="0"/>
              <a:t>salt</a:t>
            </a:r>
            <a:r>
              <a:rPr lang="en-US" dirty="0" smtClean="0"/>
              <a:t> water?</a:t>
            </a:r>
          </a:p>
        </p:txBody>
      </p:sp>
      <p:pic>
        <p:nvPicPr>
          <p:cNvPr id="4" name="Picture 3" descr="images2IM0BO3C.jpg"/>
          <p:cNvPicPr>
            <a:picLocks noChangeAspect="1"/>
          </p:cNvPicPr>
          <p:nvPr/>
        </p:nvPicPr>
        <p:blipFill>
          <a:blip r:embed="rId3" cstate="print"/>
          <a:stretch>
            <a:fillRect/>
          </a:stretch>
        </p:blipFill>
        <p:spPr>
          <a:xfrm>
            <a:off x="2133600" y="1752600"/>
            <a:ext cx="5060984" cy="35052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Fresh water on an </a:t>
            </a:r>
            <a:r>
              <a:rPr lang="en-US" u="sng" dirty="0" smtClean="0"/>
              <a:t>Atoll</a:t>
            </a:r>
            <a:endParaRPr lang="en-US" u="sng" dirty="0"/>
          </a:p>
        </p:txBody>
      </p:sp>
      <p:sp>
        <p:nvSpPr>
          <p:cNvPr id="3" name="Content Placeholder 2"/>
          <p:cNvSpPr>
            <a:spLocks noGrp="1"/>
          </p:cNvSpPr>
          <p:nvPr>
            <p:ph idx="1"/>
          </p:nvPr>
        </p:nvSpPr>
        <p:spPr>
          <a:xfrm>
            <a:off x="0" y="914400"/>
            <a:ext cx="9144000" cy="5791200"/>
          </a:xfrm>
        </p:spPr>
        <p:txBody>
          <a:bodyPr>
            <a:normAutofit fontScale="92500" lnSpcReduction="20000"/>
          </a:bodyPr>
          <a:lstStyle/>
          <a:p>
            <a:r>
              <a:rPr lang="en-US" dirty="0" smtClean="0"/>
              <a:t>The fresh water sits on a “fresh water lens”.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fresh water lens is very </a:t>
            </a:r>
            <a:r>
              <a:rPr lang="en-US" u="sng" dirty="0" smtClean="0"/>
              <a:t>fragile</a:t>
            </a:r>
            <a:r>
              <a:rPr lang="en-US" dirty="0" smtClean="0"/>
              <a:t> and could easily become contaminated by pollution or salt water if ocean water seeps in.</a:t>
            </a:r>
          </a:p>
          <a:p>
            <a:endParaRPr lang="en-US" dirty="0"/>
          </a:p>
        </p:txBody>
      </p:sp>
      <p:pic>
        <p:nvPicPr>
          <p:cNvPr id="4" name="Picture 3" descr="fresh water lens.jpg"/>
          <p:cNvPicPr>
            <a:picLocks noChangeAspect="1"/>
          </p:cNvPicPr>
          <p:nvPr/>
        </p:nvPicPr>
        <p:blipFill>
          <a:blip r:embed="rId3" cstate="print"/>
          <a:stretch>
            <a:fillRect/>
          </a:stretch>
        </p:blipFill>
        <p:spPr>
          <a:xfrm>
            <a:off x="0" y="1447800"/>
            <a:ext cx="4419600" cy="2525102"/>
          </a:xfrm>
          <a:prstGeom prst="rect">
            <a:avLst/>
          </a:prstGeom>
        </p:spPr>
      </p:pic>
      <p:pic>
        <p:nvPicPr>
          <p:cNvPr id="5" name="Picture 4" descr="atoll disection.png"/>
          <p:cNvPicPr>
            <a:picLocks noChangeAspect="1"/>
          </p:cNvPicPr>
          <p:nvPr/>
        </p:nvPicPr>
        <p:blipFill>
          <a:blip r:embed="rId4" cstate="print"/>
          <a:stretch>
            <a:fillRect/>
          </a:stretch>
        </p:blipFill>
        <p:spPr>
          <a:xfrm>
            <a:off x="4309235" y="2438400"/>
            <a:ext cx="4834765" cy="2999065"/>
          </a:xfrm>
          <a:prstGeom prst="rect">
            <a:avLst/>
          </a:prstGeom>
        </p:spPr>
      </p:pic>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t>Loosing Fresh Water</a:t>
            </a:r>
            <a:endParaRPr lang="en-US" b="1" dirty="0"/>
          </a:p>
        </p:txBody>
      </p:sp>
      <p:sp>
        <p:nvSpPr>
          <p:cNvPr id="3" name="Content Placeholder 2"/>
          <p:cNvSpPr>
            <a:spLocks noGrp="1"/>
          </p:cNvSpPr>
          <p:nvPr>
            <p:ph idx="1"/>
          </p:nvPr>
        </p:nvSpPr>
        <p:spPr>
          <a:xfrm>
            <a:off x="0" y="1371600"/>
            <a:ext cx="9144000" cy="4525963"/>
          </a:xfrm>
        </p:spPr>
        <p:txBody>
          <a:bodyPr/>
          <a:lstStyle/>
          <a:p>
            <a:r>
              <a:rPr lang="en-US" dirty="0" smtClean="0"/>
              <a:t>What will happen to the fresh water if the ocean, which is salt water, rises?</a:t>
            </a:r>
          </a:p>
          <a:p>
            <a:r>
              <a:rPr lang="en-US" dirty="0" smtClean="0"/>
              <a:t>What will happen to the people if they lose their fresh water?</a:t>
            </a:r>
          </a:p>
          <a:p>
            <a:r>
              <a:rPr lang="en-US" dirty="0" smtClean="0"/>
              <a:t>Where will they go?</a:t>
            </a:r>
          </a:p>
          <a:p>
            <a:r>
              <a:rPr lang="en-US" dirty="0" smtClean="0"/>
              <a:t>What might be causing the oceans to rise?</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a:buNone/>
            </a:pPr>
            <a:r>
              <a:rPr lang="en-US" dirty="0" smtClean="0"/>
              <a:t>As ocean temperatures rise (even slightly) how might this affect the Kiribati food supply?</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3230562"/>
          </a:xfrm>
        </p:spPr>
        <p:txBody>
          <a:bodyPr>
            <a:normAutofit fontScale="90000"/>
          </a:bodyPr>
          <a:lstStyle/>
          <a:p>
            <a:r>
              <a:rPr lang="en-US" b="1" dirty="0" smtClean="0"/>
              <a:t>What should the people of Kiribati do to preserve their land, country and way of </a:t>
            </a:r>
            <a:r>
              <a:rPr lang="en-US" b="1" smtClean="0"/>
              <a:t>life</a:t>
            </a:r>
            <a:r>
              <a:rPr lang="en-US" b="1" smtClean="0"/>
              <a:t>?</a:t>
            </a:r>
            <a:r>
              <a:rPr lang="en-US" b="1" dirty="0" smtClean="0"/>
              <a:t/>
            </a:r>
            <a:br>
              <a:rPr lang="en-US" b="1" dirty="0" smtClean="0"/>
            </a:br>
            <a:r>
              <a:rPr lang="en-US" b="1" dirty="0" smtClean="0"/>
              <a:t/>
            </a:r>
            <a:br>
              <a:rPr lang="en-US" b="1" dirty="0" smtClean="0"/>
            </a:br>
            <a:r>
              <a:rPr lang="en-US" b="1" dirty="0" smtClean="0">
                <a:hlinkClick r:id="rId3"/>
              </a:rPr>
              <a:t>Kiribati – A Drowning Paradise in the South Pacific</a:t>
            </a:r>
            <a:r>
              <a:rPr lang="en-US" b="1" dirty="0" smtClean="0"/>
              <a:t/>
            </a:r>
            <a:br>
              <a:rPr lang="en-US" b="1" dirty="0" smtClean="0"/>
            </a:br>
            <a:r>
              <a:rPr lang="en-US" b="1" dirty="0" smtClean="0"/>
              <a:t/>
            </a:r>
            <a:br>
              <a:rPr lang="en-US" b="1" dirty="0" smtClean="0"/>
            </a:br>
            <a:r>
              <a:rPr lang="en-US" b="1" dirty="0" smtClean="0"/>
              <a:t>For more information on Kiribati, you can go to my website at </a:t>
            </a:r>
            <a:br>
              <a:rPr lang="en-US" b="1" dirty="0" smtClean="0"/>
            </a:br>
            <a:r>
              <a:rPr lang="en-US" b="1" dirty="0" smtClean="0">
                <a:hlinkClick r:id="rId4"/>
              </a:rPr>
              <a:t>www.beyondthewallseducation.com</a:t>
            </a:r>
            <a:r>
              <a:rPr lang="en-US" b="1" dirty="0" smtClean="0"/>
              <a:t> </a:t>
            </a:r>
            <a:br>
              <a:rPr lang="en-US" b="1" dirty="0" smtClean="0"/>
            </a:br>
            <a:r>
              <a:rPr lang="en-US" b="1" dirty="0" smtClean="0"/>
              <a:t/>
            </a:r>
            <a:br>
              <a:rPr lang="en-US" b="1" dirty="0" smtClean="0"/>
            </a:br>
            <a:r>
              <a:rPr lang="en-US" b="1" dirty="0" smtClean="0"/>
              <a:t/>
            </a:r>
            <a:br>
              <a:rPr lang="en-US" b="1" dirty="0" smtClean="0"/>
            </a:br>
            <a:endParaRPr lang="en-US" b="1"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What is Global Climate Change</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sz="2800" b="1" i="1" dirty="0" smtClean="0"/>
              <a:t>Climate change</a:t>
            </a:r>
            <a:r>
              <a:rPr lang="en-US" sz="2800" b="1" dirty="0" smtClean="0"/>
              <a:t> </a:t>
            </a:r>
            <a:r>
              <a:rPr lang="en-US" sz="2800" dirty="0" smtClean="0"/>
              <a:t>refers to any significant change in the measures of climate lasting for an extended period of time. In other words, climate change includes major changes in temperature, precipitation, or wind patterns, among other effects, that occur over several decades or longer.</a:t>
            </a:r>
          </a:p>
          <a:p>
            <a:r>
              <a:rPr lang="en-US" sz="2800" b="1" i="1" dirty="0" smtClean="0"/>
              <a:t>Global warming</a:t>
            </a:r>
            <a:r>
              <a:rPr lang="en-US" sz="2800" b="1" dirty="0" smtClean="0"/>
              <a:t> </a:t>
            </a:r>
            <a:r>
              <a:rPr lang="en-US" sz="2800" dirty="0" smtClean="0"/>
              <a:t>refers to the recent and ongoing rise in global average temperature near Earth's surface. It is caused mostly by increasing concentrations of greenhouse gases in the atmosphere. Global warming is causing climate patterns to change. However, global warming itself represents only one aspect of climate change</a:t>
            </a:r>
          </a:p>
          <a:p>
            <a:r>
              <a:rPr lang="en-US" sz="2800" dirty="0" smtClean="0">
                <a:hlinkClick r:id="rId3"/>
              </a:rPr>
              <a:t>http://ec.europa.eu/clima/change/causes/index_en.htm</a:t>
            </a:r>
            <a:r>
              <a:rPr lang="en-US" sz="2800" dirty="0" smtClean="0"/>
              <a:t> </a:t>
            </a:r>
            <a:endParaRPr lang="en-US" sz="28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smtClean="0"/>
              <a:t>Mauri</a:t>
            </a:r>
            <a:r>
              <a:rPr lang="en-US" b="1" dirty="0" smtClean="0"/>
              <a:t> Oh  (Hello)</a:t>
            </a:r>
            <a:endParaRPr lang="en-US" b="1" dirty="0"/>
          </a:p>
        </p:txBody>
      </p:sp>
      <p:sp>
        <p:nvSpPr>
          <p:cNvPr id="3" name="Content Placeholder 2"/>
          <p:cNvSpPr>
            <a:spLocks noGrp="1"/>
          </p:cNvSpPr>
          <p:nvPr>
            <p:ph idx="1"/>
          </p:nvPr>
        </p:nvSpPr>
        <p:spPr>
          <a:xfrm>
            <a:off x="0" y="1219200"/>
            <a:ext cx="9144000" cy="5486400"/>
          </a:xfrm>
        </p:spPr>
        <p:txBody>
          <a:bodyPr/>
          <a:lstStyle/>
          <a:p>
            <a:r>
              <a:rPr lang="en-US" dirty="0" smtClean="0"/>
              <a:t>Chris Brown – Teacher, Professor, Learner</a:t>
            </a:r>
          </a:p>
          <a:p>
            <a:r>
              <a:rPr lang="en-US" dirty="0" smtClean="0"/>
              <a:t>I lived in the country of Kiribati for 2 ½ years from 1990 until 1992.  as a Peace Corps volunteer.</a:t>
            </a:r>
          </a:p>
          <a:p>
            <a:r>
              <a:rPr lang="en-US" dirty="0" smtClean="0"/>
              <a:t>Lived on </a:t>
            </a:r>
            <a:r>
              <a:rPr lang="en-US" dirty="0" smtClean="0"/>
              <a:t>the island </a:t>
            </a:r>
            <a:r>
              <a:rPr lang="en-US" dirty="0" smtClean="0"/>
              <a:t>of Marakei which had no electricity, running water or communication.</a:t>
            </a:r>
          </a:p>
          <a:p>
            <a:r>
              <a:rPr lang="en-US" dirty="0" smtClean="0"/>
              <a:t>Was director of a small low tech </a:t>
            </a:r>
            <a:r>
              <a:rPr lang="en-US" dirty="0" err="1" smtClean="0"/>
              <a:t>vo</a:t>
            </a:r>
            <a:r>
              <a:rPr lang="en-US" dirty="0" smtClean="0"/>
              <a:t> tech where we installed simple pumps into the open wells.</a:t>
            </a:r>
          </a:p>
          <a:p>
            <a:pPr>
              <a:buNone/>
            </a:pPr>
            <a:endParaRPr lang="en-US" dirty="0" smtClean="0"/>
          </a:p>
          <a:p>
            <a:r>
              <a:rPr lang="en-US" dirty="0" smtClean="0"/>
              <a:t>Where is it?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Causes of Global </a:t>
            </a:r>
            <a:r>
              <a:rPr lang="en-US" b="1" u="sng" dirty="0" smtClean="0"/>
              <a:t>Climate Change</a:t>
            </a:r>
            <a:endParaRPr lang="en-US" b="1" u="sng" dirty="0"/>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t>What causes global climate change?</a:t>
            </a:r>
          </a:p>
          <a:p>
            <a:r>
              <a:rPr lang="en-US" dirty="0" smtClean="0"/>
              <a:t>Natural Green House Gas</a:t>
            </a:r>
            <a:r>
              <a:rPr lang="en-US" sz="1700" dirty="0" smtClean="0"/>
              <a:t>(GHG) </a:t>
            </a:r>
            <a:r>
              <a:rPr lang="en-US" dirty="0" smtClean="0"/>
              <a:t>emissions - Carbon Dioxide </a:t>
            </a:r>
            <a:r>
              <a:rPr lang="en-US" sz="1700" dirty="0" smtClean="0"/>
              <a:t>(Co2), </a:t>
            </a:r>
            <a:r>
              <a:rPr lang="en-US" dirty="0" smtClean="0"/>
              <a:t>Methane</a:t>
            </a:r>
            <a:r>
              <a:rPr lang="en-US" sz="1700" dirty="0" smtClean="0"/>
              <a:t>(CH4), </a:t>
            </a:r>
            <a:r>
              <a:rPr lang="en-US" dirty="0" smtClean="0"/>
              <a:t>Water Vapor (H2o) which traps heat within our atmosphere.</a:t>
            </a:r>
          </a:p>
          <a:p>
            <a:r>
              <a:rPr lang="en-US" dirty="0" smtClean="0"/>
              <a:t>Natural: Volcanoes, exhaling  and passing gas, swamp gas, global vegetation changes, earth orbital changes.</a:t>
            </a:r>
          </a:p>
          <a:p>
            <a:r>
              <a:rPr lang="en-US" dirty="0" smtClean="0"/>
              <a:t>What human activity has lead to rapid climate change? </a:t>
            </a:r>
          </a:p>
          <a:p>
            <a:r>
              <a:rPr lang="en-US" dirty="0" smtClean="0"/>
              <a:t>Human induced causes of increased (GHG) emissions -</a:t>
            </a:r>
            <a:r>
              <a:rPr lang="en-US" u="sng" dirty="0" smtClean="0"/>
              <a:t>fossil fuel</a:t>
            </a:r>
            <a:r>
              <a:rPr lang="en-US" dirty="0" smtClean="0"/>
              <a:t> use for energy and transportation (coal and oil), increased </a:t>
            </a:r>
            <a:r>
              <a:rPr lang="en-US" u="sng" dirty="0" smtClean="0"/>
              <a:t>factory farming </a:t>
            </a:r>
            <a:r>
              <a:rPr lang="en-US" dirty="0" smtClean="0"/>
              <a:t>leading to methane increase and </a:t>
            </a:r>
            <a:r>
              <a:rPr lang="en-US" u="sng" dirty="0" smtClean="0"/>
              <a:t>deforestation</a:t>
            </a:r>
            <a:r>
              <a:rPr lang="en-US" dirty="0" smtClean="0"/>
              <a:t> in many different forms.   </a:t>
            </a:r>
            <a:endParaRPr lang="en-US" dirty="0"/>
          </a:p>
        </p:txBody>
      </p:sp>
      <p:pic>
        <p:nvPicPr>
          <p:cNvPr id="4" name="Picture 3" descr="Cow fart as pollution model.png"/>
          <p:cNvPicPr>
            <a:picLocks noChangeAspect="1"/>
          </p:cNvPicPr>
          <p:nvPr/>
        </p:nvPicPr>
        <p:blipFill>
          <a:blip r:embed="rId3" cstate="print"/>
          <a:stretch>
            <a:fillRect/>
          </a:stretch>
        </p:blipFill>
        <p:spPr>
          <a:xfrm>
            <a:off x="6400800" y="1295400"/>
            <a:ext cx="2743200" cy="2362200"/>
          </a:xfrm>
          <a:prstGeom prst="rect">
            <a:avLst/>
          </a:prstGeom>
        </p:spPr>
      </p:pic>
      <p:pic>
        <p:nvPicPr>
          <p:cNvPr id="5" name="Picture 4" descr="car-pollution.jpg"/>
          <p:cNvPicPr>
            <a:picLocks noChangeAspect="1"/>
          </p:cNvPicPr>
          <p:nvPr/>
        </p:nvPicPr>
        <p:blipFill>
          <a:blip r:embed="rId4" cstate="print"/>
          <a:stretch>
            <a:fillRect/>
          </a:stretch>
        </p:blipFill>
        <p:spPr>
          <a:xfrm>
            <a:off x="0" y="3733800"/>
            <a:ext cx="2971800" cy="3124200"/>
          </a:xfrm>
          <a:prstGeom prst="rect">
            <a:avLst/>
          </a:prstGeom>
        </p:spPr>
      </p:pic>
      <p:pic>
        <p:nvPicPr>
          <p:cNvPr id="6" name="Picture 5" descr="smoking-industry-buildings-cluster-cartoon-factories-large-smokestacks-44192261.jpg"/>
          <p:cNvPicPr>
            <a:picLocks noChangeAspect="1"/>
          </p:cNvPicPr>
          <p:nvPr/>
        </p:nvPicPr>
        <p:blipFill>
          <a:blip r:embed="rId5" cstate="print"/>
          <a:stretch>
            <a:fillRect/>
          </a:stretch>
        </p:blipFill>
        <p:spPr>
          <a:xfrm>
            <a:off x="6248400" y="3657600"/>
            <a:ext cx="2895600" cy="3352800"/>
          </a:xfrm>
          <a:prstGeom prst="rect">
            <a:avLst/>
          </a:prstGeom>
        </p:spPr>
      </p:pic>
      <p:pic>
        <p:nvPicPr>
          <p:cNvPr id="7" name="Picture 6" descr="beef-cattle-shed-3-1024x681.jpg"/>
          <p:cNvPicPr>
            <a:picLocks noChangeAspect="1"/>
          </p:cNvPicPr>
          <p:nvPr/>
        </p:nvPicPr>
        <p:blipFill>
          <a:blip r:embed="rId6" cstate="print"/>
          <a:stretch>
            <a:fillRect/>
          </a:stretch>
        </p:blipFill>
        <p:spPr>
          <a:xfrm>
            <a:off x="2743200" y="3657600"/>
            <a:ext cx="3581400" cy="3200400"/>
          </a:xfrm>
          <a:prstGeom prst="rect">
            <a:avLst/>
          </a:prstGeom>
        </p:spPr>
      </p:pic>
      <p:pic>
        <p:nvPicPr>
          <p:cNvPr id="8" name="Picture 7" descr="cartoon-volcano-006.jpg"/>
          <p:cNvPicPr>
            <a:picLocks noChangeAspect="1"/>
          </p:cNvPicPr>
          <p:nvPr/>
        </p:nvPicPr>
        <p:blipFill>
          <a:blip r:embed="rId7" cstate="print"/>
          <a:stretch>
            <a:fillRect/>
          </a:stretch>
        </p:blipFill>
        <p:spPr>
          <a:xfrm>
            <a:off x="0" y="1295400"/>
            <a:ext cx="2762250" cy="2514600"/>
          </a:xfrm>
          <a:prstGeom prst="rect">
            <a:avLst/>
          </a:prstGeom>
        </p:spPr>
      </p:pic>
      <p:pic>
        <p:nvPicPr>
          <p:cNvPr id="11" name="Picture 10" descr="43462705.jpg"/>
          <p:cNvPicPr>
            <a:picLocks noChangeAspect="1"/>
          </p:cNvPicPr>
          <p:nvPr/>
        </p:nvPicPr>
        <p:blipFill>
          <a:blip r:embed="rId8" cstate="print"/>
          <a:stretch>
            <a:fillRect/>
          </a:stretch>
        </p:blipFill>
        <p:spPr>
          <a:xfrm>
            <a:off x="4648200" y="1295400"/>
            <a:ext cx="1762125" cy="2362200"/>
          </a:xfrm>
          <a:prstGeom prst="rect">
            <a:avLst/>
          </a:prstGeom>
        </p:spPr>
      </p:pic>
      <p:pic>
        <p:nvPicPr>
          <p:cNvPr id="13" name="Picture 12" descr="270566563_bcb0ebd1ed.jpg"/>
          <p:cNvPicPr>
            <a:picLocks noChangeAspect="1"/>
          </p:cNvPicPr>
          <p:nvPr/>
        </p:nvPicPr>
        <p:blipFill>
          <a:blip r:embed="rId9" cstate="print"/>
          <a:stretch>
            <a:fillRect/>
          </a:stretch>
        </p:blipFill>
        <p:spPr>
          <a:xfrm>
            <a:off x="2667000" y="1295400"/>
            <a:ext cx="2057400" cy="2362200"/>
          </a:xfrm>
          <a:prstGeom prst="rect">
            <a:avLst/>
          </a:prstGeom>
        </p:spPr>
      </p:pic>
      <p:pic>
        <p:nvPicPr>
          <p:cNvPr id="14" name="Picture 13" descr="2013-07-24-Hercules-Offshore-cantilever-jack-up-rig-leaking-methane.jpg"/>
          <p:cNvPicPr>
            <a:picLocks noChangeAspect="1"/>
          </p:cNvPicPr>
          <p:nvPr/>
        </p:nvPicPr>
        <p:blipFill>
          <a:blip r:embed="rId10" cstate="print"/>
          <a:stretch>
            <a:fillRect/>
          </a:stretch>
        </p:blipFill>
        <p:spPr>
          <a:xfrm>
            <a:off x="0" y="3581400"/>
            <a:ext cx="9144000" cy="3276600"/>
          </a:xfrm>
          <a:prstGeom prst="rect">
            <a:avLst/>
          </a:prstGeom>
        </p:spPr>
      </p:pic>
      <p:pic>
        <p:nvPicPr>
          <p:cNvPr id="15" name="Picture 14" descr="Apr-Cartoon---Deforestation.jpg"/>
          <p:cNvPicPr>
            <a:picLocks noChangeAspect="1"/>
          </p:cNvPicPr>
          <p:nvPr/>
        </p:nvPicPr>
        <p:blipFill>
          <a:blip r:embed="rId11" cstate="print"/>
          <a:stretch>
            <a:fillRect/>
          </a:stretch>
        </p:blipFill>
        <p:spPr>
          <a:xfrm>
            <a:off x="-19921" y="1295400"/>
            <a:ext cx="9163921" cy="5562600"/>
          </a:xfrm>
          <a:prstGeom prst="rect">
            <a:avLst/>
          </a:prstGeom>
        </p:spPr>
      </p:pic>
    </p:spTree>
  </p:cSld>
  <p:clrMapOvr>
    <a:masterClrMapping/>
  </p:clrMapOvr>
  <p:transition spd="slow">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Diagram of GHG effects</a:t>
            </a:r>
            <a:endParaRPr lang="en-US" dirty="0"/>
          </a:p>
        </p:txBody>
      </p:sp>
      <p:pic>
        <p:nvPicPr>
          <p:cNvPr id="4" name="Content Placeholder 3" descr="Science-for-Kids-Website-on-Climate-Change-Diagram-of-Rising-Sea-Levels-Caused-by-Climate-Change-Image.png"/>
          <p:cNvPicPr>
            <a:picLocks noGrp="1" noChangeAspect="1"/>
          </p:cNvPicPr>
          <p:nvPr>
            <p:ph idx="1"/>
          </p:nvPr>
        </p:nvPicPr>
        <p:blipFill>
          <a:blip r:embed="rId2" cstate="print"/>
          <a:stretch>
            <a:fillRect/>
          </a:stretch>
        </p:blipFill>
        <p:spPr>
          <a:xfrm>
            <a:off x="1" y="1024327"/>
            <a:ext cx="4800599" cy="3242872"/>
          </a:xfrm>
        </p:spPr>
      </p:pic>
      <p:pic>
        <p:nvPicPr>
          <p:cNvPr id="6" name="Picture 5" descr="cub_footprint_lesson01_figure1web.jpg"/>
          <p:cNvPicPr>
            <a:picLocks noChangeAspect="1"/>
          </p:cNvPicPr>
          <p:nvPr/>
        </p:nvPicPr>
        <p:blipFill>
          <a:blip r:embed="rId3" cstate="print"/>
          <a:stretch>
            <a:fillRect/>
          </a:stretch>
        </p:blipFill>
        <p:spPr>
          <a:xfrm>
            <a:off x="4781550" y="1066800"/>
            <a:ext cx="4362450" cy="3133842"/>
          </a:xfrm>
          <a:prstGeom prst="rect">
            <a:avLst/>
          </a:prstGeom>
        </p:spPr>
      </p:pic>
      <p:sp>
        <p:nvSpPr>
          <p:cNvPr id="7" name="TextBox 6"/>
          <p:cNvSpPr txBox="1"/>
          <p:nvPr/>
        </p:nvSpPr>
        <p:spPr>
          <a:xfrm>
            <a:off x="0" y="6488668"/>
            <a:ext cx="8610600" cy="369332"/>
          </a:xfrm>
          <a:prstGeom prst="rect">
            <a:avLst/>
          </a:prstGeom>
          <a:noFill/>
        </p:spPr>
        <p:txBody>
          <a:bodyPr wrap="square" rtlCol="0">
            <a:spAutoFit/>
          </a:bodyPr>
          <a:lstStyle/>
          <a:p>
            <a:r>
              <a:rPr lang="en-US" dirty="0" smtClean="0">
                <a:hlinkClick r:id="rId4"/>
              </a:rPr>
              <a:t>Climate Change – The Effects</a:t>
            </a:r>
            <a:endParaRPr lang="en-US" dirty="0"/>
          </a:p>
        </p:txBody>
      </p:sp>
      <p:pic>
        <p:nvPicPr>
          <p:cNvPr id="9" name="Picture 8" descr="Current-Sea-Ice.jpg"/>
          <p:cNvPicPr>
            <a:picLocks noChangeAspect="1"/>
          </p:cNvPicPr>
          <p:nvPr/>
        </p:nvPicPr>
        <p:blipFill>
          <a:blip r:embed="rId5" cstate="print"/>
          <a:stretch>
            <a:fillRect/>
          </a:stretch>
        </p:blipFill>
        <p:spPr>
          <a:xfrm>
            <a:off x="0" y="4267200"/>
            <a:ext cx="4953000" cy="2209800"/>
          </a:xfrm>
          <a:prstGeom prst="rect">
            <a:avLst/>
          </a:prstGeom>
        </p:spPr>
      </p:pic>
      <p:pic>
        <p:nvPicPr>
          <p:cNvPr id="10" name="Picture 9" descr="ed25bdc199b225ba0adbbe5bba3d549f.jpg"/>
          <p:cNvPicPr>
            <a:picLocks noChangeAspect="1"/>
          </p:cNvPicPr>
          <p:nvPr/>
        </p:nvPicPr>
        <p:blipFill>
          <a:blip r:embed="rId6" cstate="print"/>
          <a:stretch>
            <a:fillRect/>
          </a:stretch>
        </p:blipFill>
        <p:spPr>
          <a:xfrm>
            <a:off x="4876800" y="4191000"/>
            <a:ext cx="4267200" cy="2667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Co2 and Temperature change over the last 165 years</a:t>
            </a:r>
            <a:endParaRPr lang="en-US" b="1" dirty="0"/>
          </a:p>
        </p:txBody>
      </p:sp>
      <p:pic>
        <p:nvPicPr>
          <p:cNvPr id="4" name="Content Placeholder 3" descr="images.png"/>
          <p:cNvPicPr>
            <a:picLocks noGrp="1" noChangeAspect="1"/>
          </p:cNvPicPr>
          <p:nvPr>
            <p:ph idx="1"/>
          </p:nvPr>
        </p:nvPicPr>
        <p:blipFill>
          <a:blip r:embed="rId2" cstate="print"/>
          <a:stretch>
            <a:fillRect/>
          </a:stretch>
        </p:blipFill>
        <p:spPr>
          <a:xfrm>
            <a:off x="5053390" y="3962400"/>
            <a:ext cx="4090610" cy="2895600"/>
          </a:xfrm>
        </p:spPr>
      </p:pic>
      <p:pic>
        <p:nvPicPr>
          <p:cNvPr id="5" name="Picture 4" descr="991ed89ac8fd7bf15762ee2d7b3c50110d96278f.gif"/>
          <p:cNvPicPr>
            <a:picLocks noChangeAspect="1"/>
          </p:cNvPicPr>
          <p:nvPr/>
        </p:nvPicPr>
        <p:blipFill>
          <a:blip r:embed="rId3" cstate="print"/>
          <a:stretch>
            <a:fillRect/>
          </a:stretch>
        </p:blipFill>
        <p:spPr>
          <a:xfrm>
            <a:off x="0" y="3900488"/>
            <a:ext cx="4181031" cy="2957512"/>
          </a:xfrm>
          <a:prstGeom prst="rect">
            <a:avLst/>
          </a:prstGeom>
        </p:spPr>
      </p:pic>
      <p:pic>
        <p:nvPicPr>
          <p:cNvPr id="6" name="Picture 5" descr="globalTempCO2.gif"/>
          <p:cNvPicPr>
            <a:picLocks noChangeAspect="1"/>
          </p:cNvPicPr>
          <p:nvPr/>
        </p:nvPicPr>
        <p:blipFill>
          <a:blip r:embed="rId4" cstate="print"/>
          <a:stretch>
            <a:fillRect/>
          </a:stretch>
        </p:blipFill>
        <p:spPr>
          <a:xfrm>
            <a:off x="2362200" y="1295400"/>
            <a:ext cx="4419600" cy="2975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r>
              <a:rPr lang="en-US" b="1" dirty="0" smtClean="0"/>
              <a:t>What is the relationship between </a:t>
            </a:r>
            <a:r>
              <a:rPr lang="en-US" b="1" u="sng" dirty="0" smtClean="0"/>
              <a:t>glaciers</a:t>
            </a:r>
            <a:r>
              <a:rPr lang="en-US" b="1" dirty="0" smtClean="0"/>
              <a:t>, the North and South Poles and countries like Kiribati?</a:t>
            </a:r>
            <a:endParaRPr lang="en-US" b="1" dirty="0"/>
          </a:p>
        </p:txBody>
      </p:sp>
      <p:pic>
        <p:nvPicPr>
          <p:cNvPr id="6" name="Content Placeholder 5" descr="gelo-congelo-na-antartica.jpg"/>
          <p:cNvPicPr>
            <a:picLocks noGrp="1" noChangeAspect="1"/>
          </p:cNvPicPr>
          <p:nvPr>
            <p:ph idx="1"/>
          </p:nvPr>
        </p:nvPicPr>
        <p:blipFill>
          <a:blip r:embed="rId2" cstate="print"/>
          <a:stretch>
            <a:fillRect/>
          </a:stretch>
        </p:blipFill>
        <p:spPr>
          <a:xfrm>
            <a:off x="0" y="1752600"/>
            <a:ext cx="4495800" cy="2624932"/>
          </a:xfrm>
        </p:spPr>
      </p:pic>
      <p:pic>
        <p:nvPicPr>
          <p:cNvPr id="8" name="Picture 7" descr="lightbox2-antartica.jpg"/>
          <p:cNvPicPr>
            <a:picLocks noChangeAspect="1"/>
          </p:cNvPicPr>
          <p:nvPr/>
        </p:nvPicPr>
        <p:blipFill>
          <a:blip r:embed="rId3" cstate="print"/>
          <a:stretch>
            <a:fillRect/>
          </a:stretch>
        </p:blipFill>
        <p:spPr>
          <a:xfrm>
            <a:off x="0" y="4343400"/>
            <a:ext cx="4495800" cy="2514600"/>
          </a:xfrm>
          <a:prstGeom prst="rect">
            <a:avLst/>
          </a:prstGeom>
        </p:spPr>
      </p:pic>
      <p:pic>
        <p:nvPicPr>
          <p:cNvPr id="9" name="Picture 8" descr="002-6659.jpg"/>
          <p:cNvPicPr>
            <a:picLocks noChangeAspect="1"/>
          </p:cNvPicPr>
          <p:nvPr/>
        </p:nvPicPr>
        <p:blipFill>
          <a:blip r:embed="rId4" cstate="print"/>
          <a:stretch>
            <a:fillRect/>
          </a:stretch>
        </p:blipFill>
        <p:spPr>
          <a:xfrm>
            <a:off x="4495800" y="1752600"/>
            <a:ext cx="4648200" cy="2635800"/>
          </a:xfrm>
          <a:prstGeom prst="rect">
            <a:avLst/>
          </a:prstGeom>
        </p:spPr>
      </p:pic>
      <p:pic>
        <p:nvPicPr>
          <p:cNvPr id="10" name="Picture 9" descr="scanScan-090126-0007.jpg"/>
          <p:cNvPicPr>
            <a:picLocks noChangeAspect="1"/>
          </p:cNvPicPr>
          <p:nvPr/>
        </p:nvPicPr>
        <p:blipFill>
          <a:blip r:embed="rId5" cstate="print"/>
          <a:stretch>
            <a:fillRect/>
          </a:stretch>
        </p:blipFill>
        <p:spPr>
          <a:xfrm>
            <a:off x="4495800" y="4343400"/>
            <a:ext cx="46482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t>What about other low lying countries like Kiribati?</a:t>
            </a:r>
            <a:endParaRPr lang="en-US" b="1" dirty="0"/>
          </a:p>
        </p:txBody>
      </p:sp>
      <p:sp>
        <p:nvSpPr>
          <p:cNvPr id="3" name="Content Placeholder 2"/>
          <p:cNvSpPr>
            <a:spLocks noGrp="1"/>
          </p:cNvSpPr>
          <p:nvPr>
            <p:ph idx="1"/>
          </p:nvPr>
        </p:nvSpPr>
        <p:spPr>
          <a:xfrm>
            <a:off x="0" y="1295400"/>
            <a:ext cx="9144000" cy="5562600"/>
          </a:xfrm>
        </p:spPr>
        <p:txBody>
          <a:bodyPr>
            <a:normAutofit/>
          </a:bodyPr>
          <a:lstStyle/>
          <a:p>
            <a:r>
              <a:rPr lang="en-US" dirty="0" smtClean="0"/>
              <a:t>With your group discuss what other countries, regions or areas in the world could also be affected by the same problems that face Kiribati.</a:t>
            </a:r>
          </a:p>
          <a:p>
            <a:r>
              <a:rPr lang="en-US" dirty="0" smtClean="0"/>
              <a:t>Make a list of the countries you think could have the same problems</a:t>
            </a:r>
          </a:p>
          <a:p>
            <a:r>
              <a:rPr lang="en-US" dirty="0" smtClean="0"/>
              <a:t>On your map shade in the areas of the world with your colored pencil that you think could also be affected.</a:t>
            </a:r>
          </a:p>
          <a:p>
            <a:r>
              <a:rPr lang="en-US" dirty="0" smtClean="0"/>
              <a:t>7 Minutes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What countries did you think of?</a:t>
            </a:r>
            <a:endParaRPr lang="en-US" b="1" dirty="0"/>
          </a:p>
        </p:txBody>
      </p:sp>
      <p:sp>
        <p:nvSpPr>
          <p:cNvPr id="3" name="Content Placeholder 2"/>
          <p:cNvSpPr>
            <a:spLocks noGrp="1"/>
          </p:cNvSpPr>
          <p:nvPr>
            <p:ph idx="1"/>
          </p:nvPr>
        </p:nvSpPr>
        <p:spPr>
          <a:xfrm>
            <a:off x="0" y="914400"/>
            <a:ext cx="9144000" cy="5029200"/>
          </a:xfrm>
        </p:spPr>
        <p:txBody>
          <a:bodyPr numCol="2">
            <a:normAutofit fontScale="92500" lnSpcReduction="10000"/>
          </a:bodyPr>
          <a:lstStyle/>
          <a:p>
            <a:r>
              <a:rPr lang="en-US" dirty="0" smtClean="0"/>
              <a:t>Kiribati </a:t>
            </a:r>
            <a:r>
              <a:rPr lang="en-US" sz="2400" dirty="0" smtClean="0"/>
              <a:t>(100,000)</a:t>
            </a:r>
          </a:p>
          <a:p>
            <a:r>
              <a:rPr lang="en-US" dirty="0" smtClean="0"/>
              <a:t>Tuvalu </a:t>
            </a:r>
            <a:r>
              <a:rPr lang="en-US" sz="2600" dirty="0" smtClean="0"/>
              <a:t>(50,000)</a:t>
            </a:r>
          </a:p>
          <a:p>
            <a:r>
              <a:rPr lang="en-US" dirty="0" smtClean="0"/>
              <a:t>Maldives </a:t>
            </a:r>
            <a:r>
              <a:rPr lang="en-US" sz="2400" dirty="0" smtClean="0"/>
              <a:t>(325,000)</a:t>
            </a:r>
          </a:p>
          <a:p>
            <a:r>
              <a:rPr lang="en-US" dirty="0" smtClean="0"/>
              <a:t>Tonga </a:t>
            </a:r>
            <a:r>
              <a:rPr lang="en-US" sz="2600" dirty="0" smtClean="0"/>
              <a:t>(250,000)</a:t>
            </a:r>
          </a:p>
          <a:p>
            <a:r>
              <a:rPr lang="en-US" dirty="0" smtClean="0"/>
              <a:t>Solomon Islands </a:t>
            </a:r>
            <a:r>
              <a:rPr lang="en-US" sz="2400" dirty="0" smtClean="0"/>
              <a:t>(600,000)</a:t>
            </a:r>
          </a:p>
          <a:p>
            <a:r>
              <a:rPr lang="en-US" dirty="0" smtClean="0"/>
              <a:t>Micronesia </a:t>
            </a:r>
            <a:r>
              <a:rPr lang="en-US" sz="2400" dirty="0" smtClean="0"/>
              <a:t>(120,000)</a:t>
            </a:r>
          </a:p>
          <a:p>
            <a:r>
              <a:rPr lang="en-US" dirty="0" smtClean="0"/>
              <a:t>Indonesia </a:t>
            </a:r>
            <a:r>
              <a:rPr lang="en-US" sz="2400" dirty="0" smtClean="0"/>
              <a:t>(30 million)</a:t>
            </a:r>
          </a:p>
          <a:p>
            <a:r>
              <a:rPr lang="en-US" dirty="0" smtClean="0"/>
              <a:t>Marshall Islands </a:t>
            </a:r>
            <a:r>
              <a:rPr lang="en-US" sz="2400" dirty="0" smtClean="0"/>
              <a:t>(90,000)</a:t>
            </a:r>
          </a:p>
          <a:p>
            <a:r>
              <a:rPr lang="en-US" dirty="0" smtClean="0"/>
              <a:t>Seychelles </a:t>
            </a:r>
            <a:r>
              <a:rPr lang="en-US" sz="2400" dirty="0" smtClean="0"/>
              <a:t>(100,000)</a:t>
            </a:r>
          </a:p>
          <a:p>
            <a:endParaRPr lang="en-US" sz="2400" dirty="0" smtClean="0"/>
          </a:p>
          <a:p>
            <a:r>
              <a:rPr lang="en-US" dirty="0" smtClean="0"/>
              <a:t>Bangladesh </a:t>
            </a:r>
            <a:r>
              <a:rPr lang="en-US" sz="2400" dirty="0" smtClean="0"/>
              <a:t>(40 Million)</a:t>
            </a:r>
          </a:p>
          <a:p>
            <a:r>
              <a:rPr lang="en-US" dirty="0" smtClean="0"/>
              <a:t>Australia </a:t>
            </a:r>
            <a:r>
              <a:rPr lang="en-US" sz="2400" dirty="0" smtClean="0"/>
              <a:t>(3 million)</a:t>
            </a:r>
          </a:p>
          <a:p>
            <a:r>
              <a:rPr lang="en-US" dirty="0" smtClean="0"/>
              <a:t>China </a:t>
            </a:r>
            <a:r>
              <a:rPr lang="en-US" sz="2400" dirty="0" smtClean="0"/>
              <a:t>(20 Million)</a:t>
            </a:r>
          </a:p>
          <a:p>
            <a:r>
              <a:rPr lang="en-US" dirty="0" smtClean="0"/>
              <a:t>United States </a:t>
            </a:r>
            <a:r>
              <a:rPr lang="en-US" sz="2600" dirty="0" smtClean="0"/>
              <a:t>(30 million)</a:t>
            </a:r>
          </a:p>
          <a:p>
            <a:r>
              <a:rPr lang="en-US" dirty="0" smtClean="0"/>
              <a:t>New Zealand </a:t>
            </a:r>
            <a:r>
              <a:rPr lang="en-US" sz="2400" dirty="0" smtClean="0"/>
              <a:t>(2 Million)</a:t>
            </a:r>
          </a:p>
          <a:p>
            <a:r>
              <a:rPr lang="en-US" dirty="0" smtClean="0"/>
              <a:t>Japan </a:t>
            </a:r>
            <a:r>
              <a:rPr lang="en-US" sz="2400" dirty="0" smtClean="0"/>
              <a:t>(15 million)</a:t>
            </a:r>
          </a:p>
          <a:p>
            <a:r>
              <a:rPr lang="en-US" dirty="0" smtClean="0"/>
              <a:t>Philippines </a:t>
            </a:r>
            <a:r>
              <a:rPr lang="en-US" sz="2600" dirty="0" smtClean="0"/>
              <a:t>(15 million)</a:t>
            </a:r>
          </a:p>
          <a:p>
            <a:r>
              <a:rPr lang="en-US" dirty="0" smtClean="0"/>
              <a:t>Virgin Island + </a:t>
            </a:r>
            <a:r>
              <a:rPr lang="en-US" sz="2600" dirty="0" smtClean="0"/>
              <a:t>(2 million)</a:t>
            </a:r>
          </a:p>
          <a:p>
            <a:r>
              <a:rPr lang="en-US" dirty="0" smtClean="0"/>
              <a:t>Cuba </a:t>
            </a:r>
            <a:r>
              <a:rPr lang="en-US" sz="2600" dirty="0" smtClean="0"/>
              <a:t>(3 million)</a:t>
            </a:r>
          </a:p>
          <a:p>
            <a:endParaRPr lang="en-US" dirty="0"/>
          </a:p>
        </p:txBody>
      </p:sp>
      <p:sp>
        <p:nvSpPr>
          <p:cNvPr id="4" name="TextBox 3"/>
          <p:cNvSpPr txBox="1"/>
          <p:nvPr/>
        </p:nvSpPr>
        <p:spPr>
          <a:xfrm>
            <a:off x="152400" y="5867400"/>
            <a:ext cx="6019800" cy="584775"/>
          </a:xfrm>
          <a:prstGeom prst="rect">
            <a:avLst/>
          </a:prstGeom>
          <a:noFill/>
        </p:spPr>
        <p:txBody>
          <a:bodyPr wrap="square" rtlCol="0">
            <a:spAutoFit/>
          </a:bodyPr>
          <a:lstStyle/>
          <a:p>
            <a:r>
              <a:rPr lang="en-US" sz="3200" dirty="0" smtClean="0"/>
              <a:t>How many people is this in total? </a:t>
            </a:r>
            <a:endParaRPr lang="en-US" sz="3200" dirty="0"/>
          </a:p>
        </p:txBody>
      </p:sp>
      <p:sp>
        <p:nvSpPr>
          <p:cNvPr id="5" name="TextBox 4"/>
          <p:cNvSpPr txBox="1"/>
          <p:nvPr/>
        </p:nvSpPr>
        <p:spPr>
          <a:xfrm>
            <a:off x="6172200" y="5867400"/>
            <a:ext cx="2667000" cy="584775"/>
          </a:xfrm>
          <a:prstGeom prst="rect">
            <a:avLst/>
          </a:prstGeom>
          <a:noFill/>
        </p:spPr>
        <p:txBody>
          <a:bodyPr wrap="square" rtlCol="0">
            <a:spAutoFit/>
          </a:bodyPr>
          <a:lstStyle/>
          <a:p>
            <a:r>
              <a:rPr lang="en-US" sz="3200" dirty="0" smtClean="0"/>
              <a:t>161 Million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2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20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2000"/>
                                        <p:tgtEl>
                                          <p:spTgt spid="3">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2000"/>
                                        <p:tgtEl>
                                          <p:spTgt spid="3">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2000"/>
                                        <p:tgtEl>
                                          <p:spTgt spid="3">
                                            <p:txEl>
                                              <p:pRg st="15" end="1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2000"/>
                                        <p:tgtEl>
                                          <p:spTgt spid="3">
                                            <p:txEl>
                                              <p:pRg st="16" end="1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fade">
                                      <p:cBhvr>
                                        <p:cTn id="55" dur="2000"/>
                                        <p:tgtEl>
                                          <p:spTgt spid="3">
                                            <p:txEl>
                                              <p:pRg st="17" end="1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fade">
                                      <p:cBhvr>
                                        <p:cTn id="58" dur="2000"/>
                                        <p:tgtEl>
                                          <p:spTgt spid="3">
                                            <p:txEl>
                                              <p:pRg st="18" end="1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wipe(down)">
                                      <p:cBhvr>
                                        <p:cTn id="63" dur="500"/>
                                        <p:tgtEl>
                                          <p:spTgt spid="4">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fade">
                                      <p:cBhvr>
                                        <p:cTn id="6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t>Worlds most vulnerable areas due to rising sea levels</a:t>
            </a:r>
            <a:endParaRPr lang="en-US" b="1" dirty="0"/>
          </a:p>
        </p:txBody>
      </p:sp>
      <p:pic>
        <p:nvPicPr>
          <p:cNvPr id="4" name="Content Placeholder 3" descr="6m_Sea_Level_Rise.jpg"/>
          <p:cNvPicPr>
            <a:picLocks noGrp="1" noChangeAspect="1"/>
          </p:cNvPicPr>
          <p:nvPr>
            <p:ph idx="1"/>
          </p:nvPr>
        </p:nvPicPr>
        <p:blipFill>
          <a:blip r:embed="rId2" cstate="print"/>
          <a:stretch>
            <a:fillRect/>
          </a:stretch>
        </p:blipFill>
        <p:spPr>
          <a:xfrm>
            <a:off x="0" y="0"/>
            <a:ext cx="9144000" cy="68580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2514600"/>
          </a:xfrm>
        </p:spPr>
        <p:txBody>
          <a:bodyPr/>
          <a:lstStyle/>
          <a:p>
            <a:r>
              <a:rPr lang="en-US" sz="4000" dirty="0" smtClean="0"/>
              <a:t>Where will all of these people go if they lose the land they live on?</a:t>
            </a:r>
          </a:p>
          <a:p>
            <a:r>
              <a:rPr lang="en-US" sz="4000" dirty="0" smtClean="0"/>
              <a:t>How will this affect the rest of the world?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t>Is There Hope?</a:t>
            </a:r>
            <a:endParaRPr lang="en-US" b="1" dirty="0"/>
          </a:p>
        </p:txBody>
      </p:sp>
      <p:pic>
        <p:nvPicPr>
          <p:cNvPr id="5" name="Picture 4" descr="large_Richard-Ellers-Cuyahoga-River-goop.jpg"/>
          <p:cNvPicPr>
            <a:picLocks noChangeAspect="1"/>
          </p:cNvPicPr>
          <p:nvPr/>
        </p:nvPicPr>
        <p:blipFill>
          <a:blip r:embed="rId2" cstate="print"/>
          <a:stretch>
            <a:fillRect/>
          </a:stretch>
        </p:blipFill>
        <p:spPr>
          <a:xfrm>
            <a:off x="-1" y="4114800"/>
            <a:ext cx="4648201" cy="2971800"/>
          </a:xfrm>
          <a:prstGeom prst="rect">
            <a:avLst/>
          </a:prstGeom>
        </p:spPr>
      </p:pic>
      <p:pic>
        <p:nvPicPr>
          <p:cNvPr id="7" name="Picture 6" descr="cuyahoga-river-small.jpg"/>
          <p:cNvPicPr>
            <a:picLocks noChangeAspect="1"/>
          </p:cNvPicPr>
          <p:nvPr/>
        </p:nvPicPr>
        <p:blipFill>
          <a:blip r:embed="rId3" cstate="print"/>
          <a:stretch>
            <a:fillRect/>
          </a:stretch>
        </p:blipFill>
        <p:spPr>
          <a:xfrm>
            <a:off x="6400800" y="1370417"/>
            <a:ext cx="2743200" cy="2764495"/>
          </a:xfrm>
          <a:prstGeom prst="rect">
            <a:avLst/>
          </a:prstGeom>
        </p:spPr>
      </p:pic>
      <p:pic>
        <p:nvPicPr>
          <p:cNvPr id="9" name="Content Placeholder 8" descr="Cleveland-skyline09.jpg"/>
          <p:cNvPicPr>
            <a:picLocks noGrp="1" noChangeAspect="1"/>
          </p:cNvPicPr>
          <p:nvPr>
            <p:ph idx="1"/>
          </p:nvPr>
        </p:nvPicPr>
        <p:blipFill>
          <a:blip r:embed="rId4" cstate="print"/>
          <a:stretch>
            <a:fillRect/>
          </a:stretch>
        </p:blipFill>
        <p:spPr>
          <a:xfrm>
            <a:off x="4572000" y="4114800"/>
            <a:ext cx="4572001" cy="2743199"/>
          </a:xfrm>
        </p:spPr>
      </p:pic>
      <p:sp>
        <p:nvSpPr>
          <p:cNvPr id="10" name="TextBox 9"/>
          <p:cNvSpPr txBox="1"/>
          <p:nvPr/>
        </p:nvSpPr>
        <p:spPr>
          <a:xfrm>
            <a:off x="2590800" y="1371600"/>
            <a:ext cx="3810000" cy="1631216"/>
          </a:xfrm>
          <a:prstGeom prst="rect">
            <a:avLst/>
          </a:prstGeom>
          <a:noFill/>
        </p:spPr>
        <p:txBody>
          <a:bodyPr wrap="square" rtlCol="0">
            <a:spAutoFit/>
          </a:bodyPr>
          <a:lstStyle/>
          <a:p>
            <a:r>
              <a:rPr lang="en-US" sz="2500" dirty="0" smtClean="0"/>
              <a:t>What do you think the following pictures are of and how are they related to climate change solutions?</a:t>
            </a:r>
            <a:endParaRPr lang="en-US" sz="2500" dirty="0"/>
          </a:p>
        </p:txBody>
      </p:sp>
      <p:pic>
        <p:nvPicPr>
          <p:cNvPr id="11" name="Picture 10" descr="cuyahoga.jpg"/>
          <p:cNvPicPr>
            <a:picLocks noChangeAspect="1"/>
          </p:cNvPicPr>
          <p:nvPr/>
        </p:nvPicPr>
        <p:blipFill>
          <a:blip r:embed="rId5" cstate="print"/>
          <a:stretch>
            <a:fillRect/>
          </a:stretch>
        </p:blipFill>
        <p:spPr>
          <a:xfrm>
            <a:off x="2590800" y="1371600"/>
            <a:ext cx="3810000" cy="2743200"/>
          </a:xfrm>
          <a:prstGeom prst="rect">
            <a:avLst/>
          </a:prstGeom>
        </p:spPr>
      </p:pic>
      <p:pic>
        <p:nvPicPr>
          <p:cNvPr id="12" name="Picture 11" descr="EarthTalkEPAWaterAuthority.jpg"/>
          <p:cNvPicPr>
            <a:picLocks noChangeAspect="1"/>
          </p:cNvPicPr>
          <p:nvPr/>
        </p:nvPicPr>
        <p:blipFill>
          <a:blip r:embed="rId6" cstate="print"/>
          <a:stretch>
            <a:fillRect/>
          </a:stretch>
        </p:blipFill>
        <p:spPr>
          <a:xfrm>
            <a:off x="0" y="1371600"/>
            <a:ext cx="26670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Global Warming Solutions</a:t>
            </a:r>
            <a:endParaRPr lang="en-US" b="1" dirty="0"/>
          </a:p>
        </p:txBody>
      </p:sp>
      <p:sp>
        <p:nvSpPr>
          <p:cNvPr id="3" name="Content Placeholder 2"/>
          <p:cNvSpPr>
            <a:spLocks noGrp="1"/>
          </p:cNvSpPr>
          <p:nvPr>
            <p:ph idx="1"/>
          </p:nvPr>
        </p:nvSpPr>
        <p:spPr>
          <a:xfrm>
            <a:off x="0" y="914400"/>
            <a:ext cx="9144000" cy="5943600"/>
          </a:xfrm>
        </p:spPr>
        <p:txBody>
          <a:bodyPr/>
          <a:lstStyle/>
          <a:p>
            <a:r>
              <a:rPr lang="en-US" dirty="0" smtClean="0"/>
              <a:t>The solutions to stopping human created climate change are many.  Some of them require </a:t>
            </a:r>
            <a:r>
              <a:rPr lang="en-US" u="sng" dirty="0" smtClean="0"/>
              <a:t>international cooperation </a:t>
            </a:r>
            <a:r>
              <a:rPr lang="en-US" dirty="0" smtClean="0"/>
              <a:t>between countries and others are things we can do personally.  </a:t>
            </a:r>
          </a:p>
          <a:p>
            <a:r>
              <a:rPr lang="en-US" dirty="0" smtClean="0"/>
              <a:t>With your group think of three things that can be done to slow down or stop Global Warming on an international scale and three thing you can do locally (yourself or your friends and family).</a:t>
            </a:r>
          </a:p>
          <a:p>
            <a:r>
              <a:rPr lang="en-US" dirty="0" smtClean="0"/>
              <a:t>5 Minutes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Where in the World is Kiribati</a:t>
            </a:r>
            <a:endParaRPr lang="en-US" b="1" dirty="0"/>
          </a:p>
        </p:txBody>
      </p:sp>
      <p:pic>
        <p:nvPicPr>
          <p:cNvPr id="1027" name="Picture 3" descr="C:\Users\Walmart\Desktop\1280px-World_location_map_(W3_Pacific)_svg.png"/>
          <p:cNvPicPr>
            <a:picLocks noChangeAspect="1" noChangeArrowheads="1"/>
          </p:cNvPicPr>
          <p:nvPr/>
        </p:nvPicPr>
        <p:blipFill>
          <a:blip r:embed="rId3" cstate="print"/>
          <a:srcRect/>
          <a:stretch>
            <a:fillRect/>
          </a:stretch>
        </p:blipFill>
        <p:spPr bwMode="auto">
          <a:xfrm>
            <a:off x="457199" y="1923335"/>
            <a:ext cx="8077201" cy="4934665"/>
          </a:xfrm>
          <a:prstGeom prst="rect">
            <a:avLst/>
          </a:prstGeom>
          <a:noFill/>
        </p:spPr>
      </p:pic>
      <p:sp>
        <p:nvSpPr>
          <p:cNvPr id="6" name="TextBox 5"/>
          <p:cNvSpPr txBox="1"/>
          <p:nvPr/>
        </p:nvSpPr>
        <p:spPr>
          <a:xfrm>
            <a:off x="457200" y="6096000"/>
            <a:ext cx="1371600" cy="369332"/>
          </a:xfrm>
          <a:prstGeom prst="rect">
            <a:avLst/>
          </a:prstGeom>
          <a:noFill/>
        </p:spPr>
        <p:txBody>
          <a:bodyPr wrap="square" rtlCol="0">
            <a:spAutoFit/>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Currently being done</a:t>
            </a:r>
            <a:endParaRPr lang="en-US" b="1"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More solar and wind energy being produced.</a:t>
            </a:r>
          </a:p>
          <a:p>
            <a:r>
              <a:rPr lang="en-US" dirty="0" smtClean="0"/>
              <a:t>More people eating locally produced foods</a:t>
            </a:r>
          </a:p>
          <a:p>
            <a:r>
              <a:rPr lang="en-US" dirty="0" smtClean="0"/>
              <a:t>More investment into Mass Transit (trains, busses, trolleys etc.)</a:t>
            </a:r>
          </a:p>
          <a:p>
            <a:r>
              <a:rPr lang="en-US" dirty="0" smtClean="0"/>
              <a:t>More electric vehicles and efficient gas burning vehicles</a:t>
            </a:r>
          </a:p>
          <a:p>
            <a:r>
              <a:rPr lang="en-US" dirty="0" smtClean="0"/>
              <a:t>Paris Agreement 2015 – Countries agree to reduce GHG emissions – factories use less coal and “scrub” their emissions</a:t>
            </a:r>
          </a:p>
          <a:p>
            <a:r>
              <a:rPr lang="en-US" dirty="0" smtClean="0"/>
              <a:t>Less Methane leaking from Oil wells – make it mandatory for companies to install equipment to capture lost methane. Same with factory farms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b="1" dirty="0" smtClean="0"/>
              <a:t>Actions You can take</a:t>
            </a:r>
            <a:endParaRPr lang="en-US" b="1"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dirty="0" smtClean="0"/>
              <a:t>Walk, bike and ride public transportation (busses and trains) whenever possible.</a:t>
            </a:r>
          </a:p>
          <a:p>
            <a:r>
              <a:rPr lang="en-US" dirty="0" smtClean="0"/>
              <a:t>Eat locally grown foods when ever possible.</a:t>
            </a:r>
          </a:p>
          <a:p>
            <a:r>
              <a:rPr lang="en-US" dirty="0" smtClean="0"/>
              <a:t>Grow a garden and eat from it –go to a farmers market</a:t>
            </a:r>
          </a:p>
          <a:p>
            <a:r>
              <a:rPr lang="en-US" dirty="0" smtClean="0"/>
              <a:t>Plant a tree(s) -  on your own or volunteer</a:t>
            </a:r>
          </a:p>
          <a:p>
            <a:r>
              <a:rPr lang="en-US" dirty="0" smtClean="0"/>
              <a:t>Use less paper</a:t>
            </a:r>
          </a:p>
          <a:p>
            <a:r>
              <a:rPr lang="en-US" dirty="0" smtClean="0"/>
              <a:t>Use electricity more efficiently – Think about how you currently use it and are there ways to reduce the amount you use.</a:t>
            </a:r>
          </a:p>
          <a:p>
            <a:r>
              <a:rPr lang="en-US" dirty="0" smtClean="0"/>
              <a:t>Talk about this issue with others – Don’t be silent!</a:t>
            </a:r>
          </a:p>
          <a:p>
            <a:r>
              <a:rPr lang="en-US" dirty="0" smtClean="0"/>
              <a:t>Write letters to your elected officials – Senators, Representatives, Mayors , etc – with ideas and concerns</a:t>
            </a:r>
          </a:p>
          <a:p>
            <a:r>
              <a:rPr lang="en-US" smtClean="0"/>
              <a:t>Don’t be fearful – Be bold!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err="1" smtClean="0"/>
              <a:t>Ko</a:t>
            </a:r>
            <a:r>
              <a:rPr lang="en-US" b="1" dirty="0" smtClean="0"/>
              <a:t> Raba and </a:t>
            </a:r>
            <a:r>
              <a:rPr lang="en-US" b="1" dirty="0" err="1" smtClean="0"/>
              <a:t>Tiabo</a:t>
            </a:r>
            <a:r>
              <a:rPr lang="en-US" b="1" dirty="0" smtClean="0"/>
              <a:t>  </a:t>
            </a:r>
            <a:r>
              <a:rPr lang="en-US" sz="3600" dirty="0" smtClean="0"/>
              <a:t>(Thank You and good bye)</a:t>
            </a:r>
            <a:endParaRPr lang="en-US" sz="3600" dirty="0"/>
          </a:p>
        </p:txBody>
      </p:sp>
      <p:sp>
        <p:nvSpPr>
          <p:cNvPr id="3" name="Content Placeholder 2"/>
          <p:cNvSpPr>
            <a:spLocks noGrp="1"/>
          </p:cNvSpPr>
          <p:nvPr>
            <p:ph idx="1"/>
          </p:nvPr>
        </p:nvSpPr>
        <p:spPr>
          <a:xfrm>
            <a:off x="609600" y="5791200"/>
            <a:ext cx="8229600" cy="1752600"/>
          </a:xfrm>
        </p:spPr>
        <p:txBody>
          <a:bodyPr/>
          <a:lstStyle/>
          <a:p>
            <a:r>
              <a:rPr lang="en-US" dirty="0" smtClean="0"/>
              <a:t>Any questions or thoughts?</a:t>
            </a:r>
            <a:endParaRPr lang="en-US" dirty="0"/>
          </a:p>
        </p:txBody>
      </p:sp>
      <p:pic>
        <p:nvPicPr>
          <p:cNvPr id="5" name="Picture 4" descr="scanScan-090123-0004.jpg"/>
          <p:cNvPicPr>
            <a:picLocks noChangeAspect="1"/>
          </p:cNvPicPr>
          <p:nvPr/>
        </p:nvPicPr>
        <p:blipFill>
          <a:blip r:embed="rId2" cstate="print"/>
          <a:stretch>
            <a:fillRect/>
          </a:stretch>
        </p:blipFill>
        <p:spPr>
          <a:xfrm>
            <a:off x="838200" y="1066800"/>
            <a:ext cx="7543800" cy="472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lmart\Desktop\kiribati_fullmap-1024x527.jpg"/>
          <p:cNvPicPr>
            <a:picLocks noChangeAspect="1" noChangeArrowheads="1"/>
          </p:cNvPicPr>
          <p:nvPr/>
        </p:nvPicPr>
        <p:blipFill>
          <a:blip r:embed="rId3" cstate="print"/>
          <a:srcRect/>
          <a:stretch>
            <a:fillRect/>
          </a:stretch>
        </p:blipFill>
        <p:spPr bwMode="auto">
          <a:xfrm>
            <a:off x="1" y="0"/>
            <a:ext cx="9194172" cy="6858000"/>
          </a:xfrm>
          <a:prstGeom prst="rect">
            <a:avLst/>
          </a:prstGeom>
          <a:noFill/>
        </p:spPr>
      </p:pic>
      <p:sp>
        <p:nvSpPr>
          <p:cNvPr id="6" name="TextBox 5"/>
          <p:cNvSpPr txBox="1"/>
          <p:nvPr/>
        </p:nvSpPr>
        <p:spPr>
          <a:xfrm>
            <a:off x="0" y="5867400"/>
            <a:ext cx="8479244" cy="646331"/>
          </a:xfrm>
          <a:prstGeom prst="rect">
            <a:avLst/>
          </a:prstGeom>
          <a:noFill/>
        </p:spPr>
        <p:txBody>
          <a:bodyPr wrap="none" rtlCol="0">
            <a:spAutoFit/>
          </a:bodyPr>
          <a:lstStyle/>
          <a:p>
            <a:r>
              <a:rPr lang="en-US" dirty="0" smtClean="0">
                <a:hlinkClick r:id="rId4"/>
              </a:rPr>
              <a:t>https://www.google.com/maps/@2.0514575,173.2638111,10118346m/data=!3m1!1e3</a:t>
            </a:r>
            <a:r>
              <a:rPr lang="en-US" dirty="0" smtClean="0"/>
              <a:t> </a:t>
            </a:r>
          </a:p>
          <a:p>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Kiribati Statistics</a:t>
            </a:r>
            <a:endParaRPr lang="en-US" b="1" dirty="0"/>
          </a:p>
        </p:txBody>
      </p:sp>
      <p:sp>
        <p:nvSpPr>
          <p:cNvPr id="3" name="Content Placeholder 2"/>
          <p:cNvSpPr>
            <a:spLocks noGrp="1"/>
          </p:cNvSpPr>
          <p:nvPr>
            <p:ph idx="1"/>
          </p:nvPr>
        </p:nvSpPr>
        <p:spPr>
          <a:xfrm>
            <a:off x="0" y="990600"/>
            <a:ext cx="9144000" cy="5867400"/>
          </a:xfrm>
        </p:spPr>
        <p:txBody>
          <a:bodyPr/>
          <a:lstStyle/>
          <a:p>
            <a:pPr lvl="1">
              <a:buNone/>
            </a:pPr>
            <a:r>
              <a:rPr lang="en-US" dirty="0" smtClean="0"/>
              <a:t>					</a:t>
            </a:r>
            <a:r>
              <a:rPr lang="en-US" b="1" u="sng" dirty="0" smtClean="0"/>
              <a:t>Kiribati</a:t>
            </a:r>
            <a:r>
              <a:rPr lang="en-US" b="1" dirty="0" smtClean="0"/>
              <a:t>			</a:t>
            </a:r>
            <a:r>
              <a:rPr lang="en-US" b="1" u="sng" dirty="0" smtClean="0"/>
              <a:t>   U.S.</a:t>
            </a:r>
          </a:p>
          <a:p>
            <a:r>
              <a:rPr lang="en-US" sz="2800" dirty="0" smtClean="0"/>
              <a:t>Capital		       Tarawa Island (Bairiki)           Wash D.C.</a:t>
            </a:r>
          </a:p>
          <a:p>
            <a:r>
              <a:rPr lang="en-US" sz="2800" dirty="0" smtClean="0"/>
              <a:t>Total population      100,000 thousand		320 Million</a:t>
            </a:r>
          </a:p>
          <a:p>
            <a:r>
              <a:rPr lang="en-US" sz="2800" dirty="0" smtClean="0"/>
              <a:t>Life expectancy	      52 years				79 years</a:t>
            </a:r>
          </a:p>
          <a:p>
            <a:r>
              <a:rPr lang="en-US" sz="2800" dirty="0" smtClean="0"/>
              <a:t>Infant mortality	      </a:t>
            </a:r>
            <a:r>
              <a:rPr lang="en-US" sz="2400" dirty="0" smtClean="0"/>
              <a:t>34 deaths/1,000		          6 deaths/1,000</a:t>
            </a:r>
          </a:p>
          <a:p>
            <a:r>
              <a:rPr lang="en-US" sz="2400" dirty="0" smtClean="0"/>
              <a:t>Size -		       1.35 million sq mi - sea	     6,100,000 sq mi  			    400 sq miles – land (33 islands)</a:t>
            </a:r>
            <a:endParaRPr lang="en-US" sz="2400" dirty="0"/>
          </a:p>
        </p:txBody>
      </p:sp>
      <p:pic>
        <p:nvPicPr>
          <p:cNvPr id="4" name="Picture 3" descr="Tarawa_map_w.jpg"/>
          <p:cNvPicPr>
            <a:picLocks noChangeAspect="1"/>
          </p:cNvPicPr>
          <p:nvPr/>
        </p:nvPicPr>
        <p:blipFill>
          <a:blip r:embed="rId3" cstate="print"/>
          <a:stretch>
            <a:fillRect/>
          </a:stretch>
        </p:blipFill>
        <p:spPr>
          <a:xfrm>
            <a:off x="1" y="4343400"/>
            <a:ext cx="4343399" cy="2514600"/>
          </a:xfrm>
          <a:prstGeom prst="rect">
            <a:avLst/>
          </a:prstGeom>
        </p:spPr>
      </p:pic>
      <p:pic>
        <p:nvPicPr>
          <p:cNvPr id="5" name="Picture 4" descr="Kiribati-Map.gif"/>
          <p:cNvPicPr>
            <a:picLocks noChangeAspect="1"/>
          </p:cNvPicPr>
          <p:nvPr/>
        </p:nvPicPr>
        <p:blipFill>
          <a:blip r:embed="rId4" cstate="print"/>
          <a:stretch>
            <a:fillRect/>
          </a:stretch>
        </p:blipFill>
        <p:spPr>
          <a:xfrm>
            <a:off x="4343400" y="4343400"/>
            <a:ext cx="4800600" cy="2514600"/>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Kiribati – What is it like to live there? (Environment)</a:t>
            </a:r>
            <a:endParaRPr lang="en-US" b="1" dirty="0"/>
          </a:p>
        </p:txBody>
      </p:sp>
      <p:sp>
        <p:nvSpPr>
          <p:cNvPr id="3" name="Content Placeholder 2"/>
          <p:cNvSpPr>
            <a:spLocks noGrp="1"/>
          </p:cNvSpPr>
          <p:nvPr>
            <p:ph idx="1"/>
          </p:nvPr>
        </p:nvSpPr>
        <p:spPr>
          <a:xfrm>
            <a:off x="0" y="990600"/>
            <a:ext cx="9144000" cy="5562600"/>
          </a:xfrm>
        </p:spPr>
        <p:txBody>
          <a:bodyPr>
            <a:normAutofit/>
          </a:bodyPr>
          <a:lstStyle/>
          <a:p>
            <a:r>
              <a:rPr lang="en-US" dirty="0" smtClean="0"/>
              <a:t>What is the land like? </a:t>
            </a:r>
          </a:p>
          <a:p>
            <a:r>
              <a:rPr lang="en-US" dirty="0" smtClean="0"/>
              <a:t>What is the climate / weather like:   </a:t>
            </a:r>
          </a:p>
          <a:p>
            <a:r>
              <a:rPr lang="en-US" dirty="0" smtClean="0"/>
              <a:t>What kind of plants are there?</a:t>
            </a:r>
          </a:p>
          <a:p>
            <a:r>
              <a:rPr lang="en-US" dirty="0" smtClean="0"/>
              <a:t>What animals live there?</a:t>
            </a:r>
          </a:p>
          <a:p>
            <a:r>
              <a:rPr lang="en-US" dirty="0" smtClean="0"/>
              <a:t>What kind of food do the people eat? </a:t>
            </a:r>
          </a:p>
          <a:p>
            <a:r>
              <a:rPr lang="en-US" dirty="0" smtClean="0"/>
              <a:t>What do they do for entertainment?   </a:t>
            </a:r>
          </a:p>
          <a:p>
            <a:r>
              <a:rPr lang="en-US" dirty="0" smtClean="0"/>
              <a:t>How do they dispose of their waste?</a:t>
            </a:r>
          </a:p>
          <a:p>
            <a:r>
              <a:rPr lang="en-US" dirty="0" smtClean="0"/>
              <a:t>How do the people get their electricity, drinking water?</a:t>
            </a: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The land of Kiribati – Living on an </a:t>
            </a:r>
            <a:r>
              <a:rPr lang="en-US" b="1" u="sng" dirty="0" smtClean="0"/>
              <a:t>Atoll</a:t>
            </a:r>
            <a:endParaRPr lang="en-US" b="1" u="sng"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An atoll is a very flat piece of land that is made of old coral that grew around an old volcano?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How were atolls formed?</a:t>
            </a:r>
          </a:p>
          <a:p>
            <a:r>
              <a:rPr lang="en-US" dirty="0" smtClean="0">
                <a:hlinkClick r:id="rId3"/>
              </a:rPr>
              <a:t>Atoll formation</a:t>
            </a:r>
            <a:endParaRPr lang="en-US" dirty="0" smtClean="0"/>
          </a:p>
          <a:p>
            <a:endParaRPr lang="en-US" dirty="0"/>
          </a:p>
        </p:txBody>
      </p:sp>
      <p:pic>
        <p:nvPicPr>
          <p:cNvPr id="4" name="Picture 3" descr="scanScan-090124-0002.jpg"/>
          <p:cNvPicPr>
            <a:picLocks noChangeAspect="1"/>
          </p:cNvPicPr>
          <p:nvPr/>
        </p:nvPicPr>
        <p:blipFill>
          <a:blip r:embed="rId4" cstate="print"/>
          <a:stretch>
            <a:fillRect/>
          </a:stretch>
        </p:blipFill>
        <p:spPr>
          <a:xfrm>
            <a:off x="1752600" y="2057400"/>
            <a:ext cx="4975667" cy="335280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20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Kiribati Weather </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Hot </a:t>
            </a:r>
            <a:r>
              <a:rPr lang="en-US" dirty="0" err="1" smtClean="0"/>
              <a:t>Hot</a:t>
            </a:r>
            <a:r>
              <a:rPr lang="en-US" dirty="0" smtClean="0"/>
              <a:t> </a:t>
            </a:r>
            <a:r>
              <a:rPr lang="en-US" dirty="0" err="1" smtClean="0"/>
              <a:t>Hot</a:t>
            </a:r>
            <a:r>
              <a:rPr lang="en-US" dirty="0" smtClean="0"/>
              <a:t> - all year long.</a:t>
            </a:r>
          </a:p>
          <a:p>
            <a:r>
              <a:rPr lang="en-US" dirty="0" smtClean="0"/>
              <a:t>Frequent late afternoon rains</a:t>
            </a:r>
          </a:p>
          <a:p>
            <a:r>
              <a:rPr lang="en-US" dirty="0" smtClean="0"/>
              <a:t>Windy and rainy from November to March</a:t>
            </a:r>
          </a:p>
          <a:p>
            <a:r>
              <a:rPr lang="en-US" dirty="0" smtClean="0"/>
              <a:t>Sun-up at 6 AM and sun-down at 6 PM – Every day.  Why?</a:t>
            </a:r>
          </a:p>
          <a:p>
            <a:r>
              <a:rPr lang="en-US" dirty="0" smtClean="0"/>
              <a:t> </a:t>
            </a:r>
            <a:r>
              <a:rPr lang="en-US" sz="1800" dirty="0" smtClean="0">
                <a:hlinkClick r:id="rId3"/>
              </a:rPr>
              <a:t>https://weather.com/weather/tenday/l/KRXX0002:1:KR</a:t>
            </a:r>
            <a:r>
              <a:rPr lang="en-US" sz="1800" dirty="0" smtClean="0"/>
              <a:t> </a:t>
            </a:r>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Kiribati Vegetation</a:t>
            </a:r>
            <a:endParaRPr lang="en-US" b="1" dirty="0"/>
          </a:p>
        </p:txBody>
      </p:sp>
      <p:pic>
        <p:nvPicPr>
          <p:cNvPr id="4" name="Content Placeholder 3" descr="hotelview.jpg"/>
          <p:cNvPicPr>
            <a:picLocks noGrp="1" noChangeAspect="1"/>
          </p:cNvPicPr>
          <p:nvPr>
            <p:ph idx="1"/>
          </p:nvPr>
        </p:nvPicPr>
        <p:blipFill>
          <a:blip r:embed="rId3" cstate="print"/>
          <a:stretch>
            <a:fillRect/>
          </a:stretch>
        </p:blipFill>
        <p:spPr>
          <a:xfrm>
            <a:off x="0" y="1143000"/>
            <a:ext cx="3276600" cy="3124200"/>
          </a:xfrm>
        </p:spPr>
      </p:pic>
      <p:pic>
        <p:nvPicPr>
          <p:cNvPr id="5" name="Picture 4" descr="How%20about%20a%20dip%20in%20the%20ocean.jpg"/>
          <p:cNvPicPr>
            <a:picLocks noChangeAspect="1"/>
          </p:cNvPicPr>
          <p:nvPr/>
        </p:nvPicPr>
        <p:blipFill>
          <a:blip r:embed="rId4" cstate="print"/>
          <a:stretch>
            <a:fillRect/>
          </a:stretch>
        </p:blipFill>
        <p:spPr>
          <a:xfrm>
            <a:off x="5562600" y="1143000"/>
            <a:ext cx="3581400" cy="3119438"/>
          </a:xfrm>
          <a:prstGeom prst="rect">
            <a:avLst/>
          </a:prstGeom>
        </p:spPr>
      </p:pic>
      <p:pic>
        <p:nvPicPr>
          <p:cNvPr id="6" name="Picture 5" descr="11491-004-F5E219D7.jpg"/>
          <p:cNvPicPr>
            <a:picLocks noChangeAspect="1"/>
          </p:cNvPicPr>
          <p:nvPr/>
        </p:nvPicPr>
        <p:blipFill>
          <a:blip r:embed="rId5" cstate="print"/>
          <a:stretch>
            <a:fillRect/>
          </a:stretch>
        </p:blipFill>
        <p:spPr>
          <a:xfrm>
            <a:off x="5486400" y="4267200"/>
            <a:ext cx="2743200" cy="2590800"/>
          </a:xfrm>
          <a:prstGeom prst="rect">
            <a:avLst/>
          </a:prstGeom>
        </p:spPr>
      </p:pic>
      <p:pic>
        <p:nvPicPr>
          <p:cNvPr id="7" name="Picture 6" descr="scanScan-090126-0001 (3).jpg"/>
          <p:cNvPicPr>
            <a:picLocks noChangeAspect="1"/>
          </p:cNvPicPr>
          <p:nvPr/>
        </p:nvPicPr>
        <p:blipFill>
          <a:blip r:embed="rId6" cstate="print"/>
          <a:stretch>
            <a:fillRect/>
          </a:stretch>
        </p:blipFill>
        <p:spPr>
          <a:xfrm>
            <a:off x="2667000" y="4191000"/>
            <a:ext cx="2971801" cy="2667000"/>
          </a:xfrm>
          <a:prstGeom prst="rect">
            <a:avLst/>
          </a:prstGeom>
        </p:spPr>
      </p:pic>
      <p:pic>
        <p:nvPicPr>
          <p:cNvPr id="8" name="Picture 7" descr="Babai.jpg"/>
          <p:cNvPicPr>
            <a:picLocks noChangeAspect="1"/>
          </p:cNvPicPr>
          <p:nvPr/>
        </p:nvPicPr>
        <p:blipFill>
          <a:blip r:embed="rId7" cstate="print"/>
          <a:stretch>
            <a:fillRect/>
          </a:stretch>
        </p:blipFill>
        <p:spPr>
          <a:xfrm>
            <a:off x="0" y="4191000"/>
            <a:ext cx="2667000" cy="2667000"/>
          </a:xfrm>
          <a:prstGeom prst="rect">
            <a:avLst/>
          </a:prstGeom>
        </p:spPr>
      </p:pic>
      <p:pic>
        <p:nvPicPr>
          <p:cNvPr id="9" name="Picture 8" descr="tree1b.jpg"/>
          <p:cNvPicPr>
            <a:picLocks noChangeAspect="1"/>
          </p:cNvPicPr>
          <p:nvPr/>
        </p:nvPicPr>
        <p:blipFill>
          <a:blip r:embed="rId8" cstate="print"/>
          <a:stretch>
            <a:fillRect/>
          </a:stretch>
        </p:blipFill>
        <p:spPr>
          <a:xfrm>
            <a:off x="2743200" y="1143000"/>
            <a:ext cx="3200400" cy="3124200"/>
          </a:xfrm>
          <a:prstGeom prst="rect">
            <a:avLst/>
          </a:prstGeom>
        </p:spPr>
      </p:pic>
      <p:pic>
        <p:nvPicPr>
          <p:cNvPr id="10" name="Picture 9" descr="1870701.jpg"/>
          <p:cNvPicPr>
            <a:picLocks noChangeAspect="1"/>
          </p:cNvPicPr>
          <p:nvPr/>
        </p:nvPicPr>
        <p:blipFill>
          <a:blip r:embed="rId9" cstate="print"/>
          <a:stretch>
            <a:fillRect/>
          </a:stretch>
        </p:blipFill>
        <p:spPr>
          <a:xfrm>
            <a:off x="7661592" y="4191000"/>
            <a:ext cx="1482408" cy="2667000"/>
          </a:xfrm>
          <a:prstGeom prst="rect">
            <a:avLst/>
          </a:prstGeom>
        </p:spPr>
      </p:pic>
    </p:spTree>
    <p:custDataLst>
      <p:tags r:id="rId1"/>
    </p:custData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13712</TotalTime>
  <Words>1175</Words>
  <Application>Microsoft Office PowerPoint</Application>
  <PresentationFormat>On-screen Show (4:3)</PresentationFormat>
  <Paragraphs>148</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Kiribati (Keer ee bas)</vt:lpstr>
      <vt:lpstr>Mauri Oh  (Hello)</vt:lpstr>
      <vt:lpstr>Where in the World is Kiribati</vt:lpstr>
      <vt:lpstr>Slide 4</vt:lpstr>
      <vt:lpstr>Kiribati Statistics</vt:lpstr>
      <vt:lpstr>Kiribati – What is it like to live there? (Environment)</vt:lpstr>
      <vt:lpstr>The land of Kiribati – Living on an Atoll</vt:lpstr>
      <vt:lpstr>Kiribati Weather </vt:lpstr>
      <vt:lpstr>Kiribati Vegetation</vt:lpstr>
      <vt:lpstr>Kiribati Animals</vt:lpstr>
      <vt:lpstr>Kiribati Food</vt:lpstr>
      <vt:lpstr>Entertainment in Kiribati</vt:lpstr>
      <vt:lpstr>Disposing Waste in Kiribati</vt:lpstr>
      <vt:lpstr>Drinking Water </vt:lpstr>
      <vt:lpstr>Fresh water on an Atoll</vt:lpstr>
      <vt:lpstr>Loosing Fresh Water</vt:lpstr>
      <vt:lpstr>Slide 17</vt:lpstr>
      <vt:lpstr>What should the people of Kiribati do to preserve their land, country and way of life?  Kiribati – A Drowning Paradise in the South Pacific  For more information on Kiribati, you can go to my website at  www.beyondthewallseducation.com    </vt:lpstr>
      <vt:lpstr>What is Global Climate Change</vt:lpstr>
      <vt:lpstr>Causes of Global Climate Change</vt:lpstr>
      <vt:lpstr>Diagram of GHG effects</vt:lpstr>
      <vt:lpstr>Co2 and Temperature change over the last 165 years</vt:lpstr>
      <vt:lpstr>What is the relationship between glaciers, the North and South Poles and countries like Kiribati?</vt:lpstr>
      <vt:lpstr>What about other low lying countries like Kiribati?</vt:lpstr>
      <vt:lpstr>What countries did you think of?</vt:lpstr>
      <vt:lpstr>Worlds most vulnerable areas due to rising sea levels</vt:lpstr>
      <vt:lpstr>Slide 27</vt:lpstr>
      <vt:lpstr>Is There Hope?</vt:lpstr>
      <vt:lpstr>Global Warming Solutions</vt:lpstr>
      <vt:lpstr>Currently being done</vt:lpstr>
      <vt:lpstr>Actions You can take</vt:lpstr>
      <vt:lpstr>Ko Raba and Tiabo  (Thank You and good bye)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Kiribati</dc:title>
  <dc:creator>Brownwall Office</dc:creator>
  <cp:lastModifiedBy>Brownwall Office</cp:lastModifiedBy>
  <cp:revision>954</cp:revision>
  <dcterms:created xsi:type="dcterms:W3CDTF">2016-02-09T19:04:26Z</dcterms:created>
  <dcterms:modified xsi:type="dcterms:W3CDTF">2018-06-20T15:23:33Z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1B5A44F3-A5BA-4A47-AFF5-34A5C405FD1C</vt:lpwstr>
  </property>
  <property fmtid="{D5CDD505-2E9C-101B-9397-08002B2CF9AE}" pid="3" name="ArticulatePath">
    <vt:lpwstr>Kiribati PP</vt:lpwstr>
  </property>
</Properties>
</file>